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77" r:id="rId2"/>
    <p:sldId id="342" r:id="rId3"/>
    <p:sldId id="589" r:id="rId4"/>
    <p:sldId id="407" r:id="rId5"/>
    <p:sldId id="521" r:id="rId6"/>
    <p:sldId id="523" r:id="rId7"/>
    <p:sldId id="525" r:id="rId8"/>
    <p:sldId id="528" r:id="rId9"/>
    <p:sldId id="529" r:id="rId10"/>
    <p:sldId id="530" r:id="rId11"/>
    <p:sldId id="531" r:id="rId12"/>
    <p:sldId id="532" r:id="rId13"/>
    <p:sldId id="533" r:id="rId14"/>
    <p:sldId id="534" r:id="rId15"/>
    <p:sldId id="535" r:id="rId16"/>
    <p:sldId id="536" r:id="rId17"/>
    <p:sldId id="537" r:id="rId18"/>
    <p:sldId id="538" r:id="rId19"/>
    <p:sldId id="540" r:id="rId20"/>
    <p:sldId id="541" r:id="rId21"/>
    <p:sldId id="542" r:id="rId22"/>
    <p:sldId id="543" r:id="rId23"/>
    <p:sldId id="544" r:id="rId24"/>
    <p:sldId id="545" r:id="rId25"/>
    <p:sldId id="547" r:id="rId26"/>
    <p:sldId id="548" r:id="rId27"/>
    <p:sldId id="549" r:id="rId28"/>
    <p:sldId id="550" r:id="rId29"/>
    <p:sldId id="551" r:id="rId30"/>
    <p:sldId id="552" r:id="rId31"/>
    <p:sldId id="553" r:id="rId32"/>
    <p:sldId id="554" r:id="rId33"/>
    <p:sldId id="555" r:id="rId34"/>
    <p:sldId id="558" r:id="rId35"/>
    <p:sldId id="559" r:id="rId36"/>
    <p:sldId id="560" r:id="rId37"/>
    <p:sldId id="565" r:id="rId38"/>
    <p:sldId id="539" r:id="rId39"/>
    <p:sldId id="568" r:id="rId40"/>
    <p:sldId id="564" r:id="rId41"/>
    <p:sldId id="569" r:id="rId42"/>
    <p:sldId id="570" r:id="rId43"/>
    <p:sldId id="572" r:id="rId44"/>
    <p:sldId id="574" r:id="rId45"/>
    <p:sldId id="575" r:id="rId46"/>
    <p:sldId id="587" r:id="rId47"/>
    <p:sldId id="603" r:id="rId48"/>
    <p:sldId id="581" r:id="rId49"/>
    <p:sldId id="604" r:id="rId50"/>
    <p:sldId id="584" r:id="rId51"/>
    <p:sldId id="585" r:id="rId52"/>
    <p:sldId id="613" r:id="rId53"/>
    <p:sldId id="615" r:id="rId54"/>
    <p:sldId id="586" r:id="rId55"/>
    <p:sldId id="608" r:id="rId56"/>
    <p:sldId id="609" r:id="rId57"/>
    <p:sldId id="611" r:id="rId58"/>
    <p:sldId id="612" r:id="rId59"/>
    <p:sldId id="618" r:id="rId60"/>
    <p:sldId id="619" r:id="rId61"/>
    <p:sldId id="620" r:id="rId62"/>
    <p:sldId id="621" r:id="rId63"/>
    <p:sldId id="622" r:id="rId64"/>
    <p:sldId id="623" r:id="rId65"/>
    <p:sldId id="624" r:id="rId66"/>
    <p:sldId id="625" r:id="rId67"/>
    <p:sldId id="626" r:id="rId68"/>
    <p:sldId id="627" r:id="rId69"/>
    <p:sldId id="628" r:id="rId70"/>
    <p:sldId id="629" r:id="rId71"/>
    <p:sldId id="630" r:id="rId72"/>
    <p:sldId id="631" r:id="rId73"/>
    <p:sldId id="632" r:id="rId74"/>
    <p:sldId id="633" r:id="rId75"/>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00C8"/>
    <a:srgbClr val="015FC7"/>
    <a:srgbClr val="025BC6"/>
    <a:srgbClr val="0170C3"/>
    <a:srgbClr val="0192FF"/>
    <a:srgbClr val="344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671" autoAdjust="0"/>
  </p:normalViewPr>
  <p:slideViewPr>
    <p:cSldViewPr>
      <p:cViewPr varScale="1">
        <p:scale>
          <a:sx n="70" d="100"/>
          <a:sy n="70" d="100"/>
        </p:scale>
        <p:origin x="-1104" y="-90"/>
      </p:cViewPr>
      <p:guideLst>
        <p:guide orient="horz" pos="2160"/>
        <p:guide pos="2880"/>
      </p:guideLst>
    </p:cSldViewPr>
  </p:slideViewPr>
  <p:notesTextViewPr>
    <p:cViewPr>
      <p:scale>
        <a:sx n="1" d="1"/>
        <a:sy n="1" d="1"/>
      </p:scale>
      <p:origin x="0" y="0"/>
    </p:cViewPr>
  </p:notesTextViewPr>
  <p:sorterViewPr>
    <p:cViewPr>
      <p:scale>
        <a:sx n="66" d="100"/>
        <a:sy n="66" d="100"/>
      </p:scale>
      <p:origin x="0" y="48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602C68-81D5-42E6-AF1A-88679C399255}" type="datetimeFigureOut">
              <a:rPr lang="es-CL" smtClean="0"/>
              <a:pPr/>
              <a:t>15-10-2015</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B6A8-DCE3-4D31-8F2F-338182BBFA44}" type="slidenum">
              <a:rPr lang="es-CL" smtClean="0"/>
              <a:pPr/>
              <a:t>‹Nº›</a:t>
            </a:fld>
            <a:endParaRPr lang="es-CL"/>
          </a:p>
        </p:txBody>
      </p:sp>
    </p:spTree>
    <p:extLst>
      <p:ext uri="{BB962C8B-B14F-4D97-AF65-F5344CB8AC3E}">
        <p14:creationId xmlns:p14="http://schemas.microsoft.com/office/powerpoint/2010/main" val="422440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17B9DAB-9342-4346-B92A-C2E3998EC50D}" type="slidenum">
              <a:rPr lang="ja-JP" altLang="en-US" smtClean="0">
                <a:latin typeface="Arial" pitchFamily="34" charset="0"/>
              </a:rPr>
              <a:pPr/>
              <a:t>6</a:t>
            </a:fld>
            <a:endParaRPr lang="en-US" altLang="ja-JP" smtClean="0">
              <a:latin typeface="Arial" pitchFamily="34" charset="0"/>
            </a:endParaRPr>
          </a:p>
        </p:txBody>
      </p:sp>
      <p:sp>
        <p:nvSpPr>
          <p:cNvPr id="362499" name="Rectangle 2"/>
          <p:cNvSpPr>
            <a:spLocks noGrp="1" noRot="1" noChangeAspect="1" noChangeArrowheads="1" noTextEdit="1"/>
          </p:cNvSpPr>
          <p:nvPr>
            <p:ph type="sldImg"/>
          </p:nvPr>
        </p:nvSpPr>
        <p:spPr>
          <a:xfrm>
            <a:off x="1144588" y="685800"/>
            <a:ext cx="4570412" cy="3429000"/>
          </a:xfrm>
          <a:ln/>
        </p:spPr>
      </p:sp>
      <p:sp>
        <p:nvSpPr>
          <p:cNvPr id="362500" name="Rectangle 3"/>
          <p:cNvSpPr>
            <a:spLocks noGrp="1" noChangeArrowheads="1"/>
          </p:cNvSpPr>
          <p:nvPr>
            <p:ph type="body" idx="1"/>
          </p:nvPr>
        </p:nvSpPr>
        <p:spPr>
          <a:xfrm>
            <a:off x="685186" y="4342631"/>
            <a:ext cx="5487629" cy="4114800"/>
          </a:xfrm>
          <a:noFill/>
          <a:ln/>
        </p:spPr>
        <p:txBody>
          <a:bodyPr/>
          <a:lstStyle/>
          <a:p>
            <a:pPr marL="175329" indent="-175329">
              <a:buFont typeface="Wingdings" pitchFamily="2" charset="2"/>
              <a:buChar char="Ø"/>
            </a:pPr>
            <a:endParaRPr lang="es-CL"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3"/>
          <p:cNvSpPr>
            <a:spLocks noGrp="1" noChangeArrowheads="1"/>
          </p:cNvSpPr>
          <p:nvPr>
            <p:ph type="dt" sz="quarter" idx="1"/>
          </p:nvPr>
        </p:nvSpPr>
        <p:spPr>
          <a:noFill/>
        </p:spPr>
        <p:txBody>
          <a:bodyPr/>
          <a:lstStyle/>
          <a:p>
            <a:fld id="{0A312035-90BC-47DC-AE9F-44D2584A1314}" type="datetime12">
              <a:rPr lang="es-ES" smtClean="0">
                <a:latin typeface="Arial" pitchFamily="34" charset="0"/>
              </a:rPr>
              <a:pPr/>
              <a:t>6:24 </a:t>
            </a:fld>
            <a:endParaRPr lang="es-ES" smtClean="0">
              <a:latin typeface="Arial" pitchFamily="34" charset="0"/>
            </a:endParaRPr>
          </a:p>
        </p:txBody>
      </p:sp>
      <p:sp>
        <p:nvSpPr>
          <p:cNvPr id="387075" name="4 Marcador de número de diapositiva"/>
          <p:cNvSpPr txBox="1">
            <a:spLocks noGrp="1" noChangeArrowheads="1"/>
          </p:cNvSpPr>
          <p:nvPr/>
        </p:nvSpPr>
        <p:spPr bwMode="auto">
          <a:xfrm>
            <a:off x="3883743" y="8685261"/>
            <a:ext cx="2972722" cy="457200"/>
          </a:xfrm>
          <a:prstGeom prst="rect">
            <a:avLst/>
          </a:prstGeom>
          <a:noFill/>
          <a:ln w="9525" algn="ctr">
            <a:noFill/>
            <a:miter lim="800000"/>
            <a:headEnd/>
            <a:tailEnd/>
          </a:ln>
        </p:spPr>
        <p:txBody>
          <a:bodyPr lIns="91429" tIns="45714" rIns="91429" bIns="45714" anchor="b"/>
          <a:lstStyle/>
          <a:p>
            <a:pPr algn="r" defTabSz="915093"/>
            <a:fld id="{96258974-17D4-4394-BC95-26086F3F70F9}" type="slidenum">
              <a:rPr lang="es-ES" b="0">
                <a:ea typeface="ＭＳ Ｐゴシック" pitchFamily="34" charset="-128"/>
                <a:cs typeface="Arial" pitchFamily="34" charset="0"/>
              </a:rPr>
              <a:pPr algn="r" defTabSz="915093"/>
              <a:t>30</a:t>
            </a:fld>
            <a:endParaRPr lang="es-ES" b="0" dirty="0">
              <a:ea typeface="ＭＳ Ｐゴシック" pitchFamily="34" charset="-128"/>
              <a:cs typeface="Arial" pitchFamily="34" charset="0"/>
            </a:endParaRPr>
          </a:p>
        </p:txBody>
      </p:sp>
      <p:sp>
        <p:nvSpPr>
          <p:cNvPr id="387076" name="150529 Rectángulo"/>
          <p:cNvSpPr>
            <a:spLocks noGrp="1" noRot="1" noChangeAspect="1" noChangeArrowheads="1" noTextEdit="1"/>
          </p:cNvSpPr>
          <p:nvPr>
            <p:ph type="sldImg"/>
          </p:nvPr>
        </p:nvSpPr>
        <p:spPr>
          <a:xfrm>
            <a:off x="1144588" y="685800"/>
            <a:ext cx="4570412" cy="3429000"/>
          </a:xfrm>
          <a:ln cap="flat">
            <a:headEnd type="none" w="med" len="med"/>
            <a:tailEnd type="none" w="med" len="med"/>
          </a:ln>
        </p:spPr>
      </p:sp>
      <p:sp>
        <p:nvSpPr>
          <p:cNvPr id="387077" name="150530 Rectángulo"/>
          <p:cNvSpPr>
            <a:spLocks noGrp="1" noChangeArrowheads="1"/>
          </p:cNvSpPr>
          <p:nvPr>
            <p:ph type="body" idx="1"/>
          </p:nvPr>
        </p:nvSpPr>
        <p:spPr>
          <a:xfrm>
            <a:off x="685186" y="4342631"/>
            <a:ext cx="5487629" cy="4114800"/>
          </a:xfrm>
          <a:noFill/>
          <a:ln/>
        </p:spPr>
        <p:txBody>
          <a:bodyPr lIns="91429" tIns="45714" rIns="91429" bIns="45714"/>
          <a:lstStyle/>
          <a:p>
            <a:pPr eaLnBrk="1" hangingPunct="1"/>
            <a:endParaRPr lang="es-CL"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65C92273-C7EA-4DD8-A11B-F5C04FE97E0E}" type="slidenum">
              <a:rPr lang="ja-JP" altLang="en-US" smtClean="0">
                <a:latin typeface="Arial" pitchFamily="34" charset="0"/>
              </a:rPr>
              <a:pPr/>
              <a:t>31</a:t>
            </a:fld>
            <a:endParaRPr lang="en-US" altLang="ja-JP" smtClean="0">
              <a:latin typeface="Arial" pitchFamily="34" charset="0"/>
            </a:endParaRPr>
          </a:p>
        </p:txBody>
      </p:sp>
      <p:sp>
        <p:nvSpPr>
          <p:cNvPr id="388099" name="Rectangle 2"/>
          <p:cNvSpPr>
            <a:spLocks noGrp="1" noRot="1" noChangeAspect="1" noChangeArrowheads="1" noTextEdit="1"/>
          </p:cNvSpPr>
          <p:nvPr>
            <p:ph type="sldImg"/>
          </p:nvPr>
        </p:nvSpPr>
        <p:spPr>
          <a:xfrm>
            <a:off x="1146072" y="685031"/>
            <a:ext cx="4567392" cy="3431309"/>
          </a:xfrm>
          <a:ln/>
        </p:spPr>
      </p:sp>
      <p:sp>
        <p:nvSpPr>
          <p:cNvPr id="388100" name="Rectangle 3"/>
          <p:cNvSpPr>
            <a:spLocks noGrp="1" noChangeArrowheads="1"/>
          </p:cNvSpPr>
          <p:nvPr>
            <p:ph type="body" idx="1"/>
          </p:nvPr>
        </p:nvSpPr>
        <p:spPr>
          <a:xfrm>
            <a:off x="685186" y="4342631"/>
            <a:ext cx="5487629" cy="4116339"/>
          </a:xfrm>
          <a:noFill/>
          <a:ln/>
        </p:spPr>
        <p:txBody>
          <a:bodyPr/>
          <a:lstStyle/>
          <a:p>
            <a:pPr eaLnBrk="1" hangingPunct="1"/>
            <a:endParaRPr lang="es-CL"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1426F676-D0AA-4737-890B-9AD78025B50B}" type="slidenum">
              <a:rPr lang="ja-JP" altLang="en-US" smtClean="0">
                <a:latin typeface="Arial" pitchFamily="34" charset="0"/>
              </a:rPr>
              <a:pPr/>
              <a:t>33</a:t>
            </a:fld>
            <a:endParaRPr lang="en-US" altLang="ja-JP" smtClean="0">
              <a:latin typeface="Arial" pitchFamily="34" charset="0"/>
            </a:endParaRPr>
          </a:p>
        </p:txBody>
      </p:sp>
      <p:sp>
        <p:nvSpPr>
          <p:cNvPr id="389123" name="Rectangle 2"/>
          <p:cNvSpPr>
            <a:spLocks noGrp="1" noRot="1" noChangeAspect="1" noChangeArrowheads="1" noTextEdit="1"/>
          </p:cNvSpPr>
          <p:nvPr>
            <p:ph type="sldImg"/>
          </p:nvPr>
        </p:nvSpPr>
        <p:spPr>
          <a:xfrm>
            <a:off x="1143000" y="685800"/>
            <a:ext cx="4572000" cy="3430588"/>
          </a:xfrm>
          <a:ln/>
        </p:spPr>
      </p:sp>
      <p:sp>
        <p:nvSpPr>
          <p:cNvPr id="389124" name="Rectangle 3"/>
          <p:cNvSpPr>
            <a:spLocks noGrp="1" noChangeArrowheads="1"/>
          </p:cNvSpPr>
          <p:nvPr>
            <p:ph type="body" idx="1"/>
          </p:nvPr>
        </p:nvSpPr>
        <p:spPr>
          <a:noFill/>
          <a:ln/>
        </p:spPr>
        <p:txBody>
          <a:bodyPr/>
          <a:lstStyle/>
          <a:p>
            <a:r>
              <a:rPr lang="es-CL" smtClean="0">
                <a:latin typeface="Arial" pitchFamily="34" charset="0"/>
              </a:rPr>
              <a:t>Cuidar el desgaste de los neumáticos.</a:t>
            </a:r>
          </a:p>
          <a:p>
            <a:r>
              <a:rPr lang="es-CL" smtClean="0">
                <a:latin typeface="Arial" pitchFamily="34" charset="0"/>
              </a:rPr>
              <a:t>En la parte trasera, el desgaste de los cuatros neumáticos debe ser parejo</a:t>
            </a:r>
          </a:p>
          <a:p>
            <a:r>
              <a:rPr lang="es-CL" smtClean="0">
                <a:latin typeface="Arial" pitchFamily="34" charset="0"/>
              </a:rPr>
              <a:t>Observar la altura de las suspensiones.</a:t>
            </a:r>
          </a:p>
          <a:p>
            <a:endParaRPr lang="es-E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3"/>
          <p:cNvSpPr>
            <a:spLocks noGrp="1" noChangeArrowheads="1"/>
          </p:cNvSpPr>
          <p:nvPr>
            <p:ph type="dt" sz="quarter" idx="1"/>
          </p:nvPr>
        </p:nvSpPr>
        <p:spPr>
          <a:noFill/>
        </p:spPr>
        <p:txBody>
          <a:bodyPr/>
          <a:lstStyle/>
          <a:p>
            <a:fld id="{E2241502-7641-46BA-86FE-3823236214CD}" type="datetime12">
              <a:rPr lang="es-ES" smtClean="0">
                <a:latin typeface="Arial" pitchFamily="34" charset="0"/>
              </a:rPr>
              <a:pPr/>
              <a:t>6:24 </a:t>
            </a:fld>
            <a:endParaRPr lang="es-ES" smtClean="0">
              <a:latin typeface="Arial" pitchFamily="34" charset="0"/>
            </a:endParaRPr>
          </a:p>
        </p:txBody>
      </p:sp>
      <p:sp>
        <p:nvSpPr>
          <p:cNvPr id="402435" name="4 Marcador de número de diapositiva"/>
          <p:cNvSpPr txBox="1">
            <a:spLocks noGrp="1" noChangeArrowheads="1"/>
          </p:cNvSpPr>
          <p:nvPr/>
        </p:nvSpPr>
        <p:spPr bwMode="auto">
          <a:xfrm>
            <a:off x="3883743" y="8685261"/>
            <a:ext cx="2972722" cy="457200"/>
          </a:xfrm>
          <a:prstGeom prst="rect">
            <a:avLst/>
          </a:prstGeom>
          <a:noFill/>
          <a:ln w="9525" algn="ctr">
            <a:noFill/>
            <a:miter lim="800000"/>
            <a:headEnd/>
            <a:tailEnd/>
          </a:ln>
        </p:spPr>
        <p:txBody>
          <a:bodyPr lIns="91429" tIns="45714" rIns="91429" bIns="45714" anchor="b"/>
          <a:lstStyle/>
          <a:p>
            <a:pPr algn="r" defTabSz="915093"/>
            <a:fld id="{DFD7B103-48BA-44AF-BAFA-3F02ED9BD172}" type="slidenum">
              <a:rPr lang="es-ES" b="0">
                <a:ea typeface="ＭＳ Ｐゴシック" pitchFamily="34" charset="-128"/>
                <a:cs typeface="Arial" pitchFamily="34" charset="0"/>
              </a:rPr>
              <a:pPr algn="r" defTabSz="915093"/>
              <a:t>34</a:t>
            </a:fld>
            <a:endParaRPr lang="es-ES" b="0" dirty="0">
              <a:ea typeface="ＭＳ Ｐゴシック" pitchFamily="34" charset="-128"/>
              <a:cs typeface="Arial" pitchFamily="34" charset="0"/>
            </a:endParaRPr>
          </a:p>
        </p:txBody>
      </p:sp>
      <p:sp>
        <p:nvSpPr>
          <p:cNvPr id="402436" name="156673 Rectángulo"/>
          <p:cNvSpPr>
            <a:spLocks noGrp="1" noRot="1" noChangeAspect="1" noChangeArrowheads="1" noTextEdit="1"/>
          </p:cNvSpPr>
          <p:nvPr>
            <p:ph type="sldImg"/>
          </p:nvPr>
        </p:nvSpPr>
        <p:spPr>
          <a:xfrm>
            <a:off x="1144588" y="685800"/>
            <a:ext cx="4570412" cy="3429000"/>
          </a:xfrm>
          <a:ln cap="flat">
            <a:headEnd type="none" w="med" len="med"/>
            <a:tailEnd type="none" w="med" len="med"/>
          </a:ln>
        </p:spPr>
      </p:sp>
      <p:sp>
        <p:nvSpPr>
          <p:cNvPr id="402437" name="156674 Rectángulo"/>
          <p:cNvSpPr>
            <a:spLocks noGrp="1" noChangeArrowheads="1"/>
          </p:cNvSpPr>
          <p:nvPr>
            <p:ph type="body" idx="1"/>
          </p:nvPr>
        </p:nvSpPr>
        <p:spPr>
          <a:xfrm>
            <a:off x="685186" y="4342631"/>
            <a:ext cx="5487629" cy="4114800"/>
          </a:xfrm>
          <a:noFill/>
          <a:ln/>
        </p:spPr>
        <p:txBody>
          <a:bodyPr lIns="91429" tIns="45714" rIns="91429" bIns="45714"/>
          <a:lstStyle/>
          <a:p>
            <a:pPr eaLnBrk="1" hangingPunct="1"/>
            <a:endParaRPr lang="es-CL"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4 Forma"/>
          <p:cNvSpPr txBox="1">
            <a:spLocks noGrp="1" noChangeArrowheads="1"/>
          </p:cNvSpPr>
          <p:nvPr/>
        </p:nvSpPr>
        <p:spPr bwMode="auto">
          <a:xfrm>
            <a:off x="3883743" y="8683722"/>
            <a:ext cx="2972722" cy="458739"/>
          </a:xfrm>
          <a:prstGeom prst="rect">
            <a:avLst/>
          </a:prstGeom>
          <a:noFill/>
          <a:ln w="9525">
            <a:noFill/>
            <a:miter lim="800000"/>
            <a:headEnd/>
            <a:tailEnd/>
          </a:ln>
        </p:spPr>
        <p:txBody>
          <a:bodyPr lIns="87268" tIns="43634" rIns="87268" bIns="43634" anchor="b"/>
          <a:lstStyle/>
          <a:p>
            <a:pPr algn="r" defTabSz="872029"/>
            <a:fld id="{96AFD639-E7AC-4186-8CAA-39B67598E83F}" type="slidenum">
              <a:rPr lang="es-ES" sz="1100"/>
              <a:pPr algn="r" defTabSz="872029"/>
              <a:t>41</a:t>
            </a:fld>
            <a:endParaRPr lang="es-ES" sz="1100" dirty="0"/>
          </a:p>
        </p:txBody>
      </p:sp>
      <p:sp>
        <p:nvSpPr>
          <p:cNvPr id="441347" name="332801 Rectángulo"/>
          <p:cNvSpPr>
            <a:spLocks noGrp="1" noRot="1" noChangeAspect="1" noChangeArrowheads="1" noTextEdit="1"/>
          </p:cNvSpPr>
          <p:nvPr>
            <p:ph type="sldImg"/>
          </p:nvPr>
        </p:nvSpPr>
        <p:spPr>
          <a:xfrm>
            <a:off x="1147610" y="686570"/>
            <a:ext cx="4562782" cy="3429770"/>
          </a:xfrm>
          <a:ln cap="flat">
            <a:headEnd type="none" w="med" len="med"/>
            <a:tailEnd type="none" w="med" len="med"/>
          </a:ln>
        </p:spPr>
      </p:sp>
      <p:sp>
        <p:nvSpPr>
          <p:cNvPr id="441348" name="332802 Rectángulo"/>
          <p:cNvSpPr>
            <a:spLocks noGrp="1" noChangeArrowheads="1"/>
          </p:cNvSpPr>
          <p:nvPr>
            <p:ph type="body" idx="1"/>
          </p:nvPr>
        </p:nvSpPr>
        <p:spPr>
          <a:noFill/>
          <a:ln/>
        </p:spPr>
        <p:txBody>
          <a:bodyPr/>
          <a:lstStyle/>
          <a:p>
            <a:pPr eaLnBrk="1" hangingPunct="1"/>
            <a:endParaRPr lang="es-CL" smtClean="0">
              <a:latin typeface="Arial"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4 Forma"/>
          <p:cNvSpPr txBox="1">
            <a:spLocks noGrp="1" noChangeArrowheads="1"/>
          </p:cNvSpPr>
          <p:nvPr/>
        </p:nvSpPr>
        <p:spPr bwMode="auto">
          <a:xfrm>
            <a:off x="3883743" y="8683722"/>
            <a:ext cx="2972722" cy="458739"/>
          </a:xfrm>
          <a:prstGeom prst="rect">
            <a:avLst/>
          </a:prstGeom>
          <a:noFill/>
          <a:ln w="9525">
            <a:noFill/>
            <a:miter lim="800000"/>
            <a:headEnd/>
            <a:tailEnd/>
          </a:ln>
        </p:spPr>
        <p:txBody>
          <a:bodyPr lIns="87268" tIns="43634" rIns="87268" bIns="43634" anchor="b"/>
          <a:lstStyle/>
          <a:p>
            <a:pPr algn="r" defTabSz="872029"/>
            <a:fld id="{0C9DA7AE-8F67-40E6-B121-93EB536089CF}" type="slidenum">
              <a:rPr lang="es-ES" sz="1100"/>
              <a:pPr algn="r" defTabSz="872029"/>
              <a:t>42</a:t>
            </a:fld>
            <a:endParaRPr lang="es-ES" sz="1100" dirty="0"/>
          </a:p>
        </p:txBody>
      </p:sp>
      <p:sp>
        <p:nvSpPr>
          <p:cNvPr id="442371" name="333825 Rectángulo"/>
          <p:cNvSpPr>
            <a:spLocks noGrp="1" noRot="1" noChangeAspect="1" noChangeArrowheads="1" noTextEdit="1"/>
          </p:cNvSpPr>
          <p:nvPr>
            <p:ph type="sldImg"/>
          </p:nvPr>
        </p:nvSpPr>
        <p:spPr>
          <a:xfrm>
            <a:off x="1147610" y="686570"/>
            <a:ext cx="4562782" cy="3429770"/>
          </a:xfrm>
          <a:ln cap="flat">
            <a:headEnd type="none" w="med" len="med"/>
            <a:tailEnd type="none" w="med" len="med"/>
          </a:ln>
        </p:spPr>
      </p:sp>
      <p:sp>
        <p:nvSpPr>
          <p:cNvPr id="442372" name="333826 Rectángulo"/>
          <p:cNvSpPr>
            <a:spLocks noGrp="1" noChangeArrowheads="1"/>
          </p:cNvSpPr>
          <p:nvPr>
            <p:ph type="body" idx="1"/>
          </p:nvPr>
        </p:nvSpPr>
        <p:spPr>
          <a:noFill/>
          <a:ln/>
        </p:spPr>
        <p:txBody>
          <a:bodyPr/>
          <a:lstStyle/>
          <a:p>
            <a:pPr eaLnBrk="1" hangingPunct="1"/>
            <a:endParaRPr lang="es-CL" smtClean="0">
              <a:latin typeface="Arial"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4 Forma"/>
          <p:cNvSpPr>
            <a:spLocks noGrp="1" noChangeArrowheads="1"/>
          </p:cNvSpPr>
          <p:nvPr>
            <p:ph type="sldNum" sz="quarter" idx="5"/>
          </p:nvPr>
        </p:nvSpPr>
        <p:spPr>
          <a:noFill/>
        </p:spPr>
        <p:txBody>
          <a:bodyPr/>
          <a:lstStyle/>
          <a:p>
            <a:fld id="{C4A1B72F-AC77-423E-92BF-28EE82E82455}" type="slidenum">
              <a:rPr lang="es-ES" smtClean="0">
                <a:latin typeface="Arial" pitchFamily="34" charset="0"/>
                <a:ea typeface="ＭＳ Ｐゴシック" pitchFamily="34" charset="-128"/>
              </a:rPr>
              <a:pPr/>
              <a:t>8</a:t>
            </a:fld>
            <a:endParaRPr lang="es-ES" smtClean="0">
              <a:latin typeface="Arial" pitchFamily="34" charset="0"/>
              <a:ea typeface="ＭＳ Ｐゴシック" pitchFamily="34" charset="-128"/>
            </a:endParaRPr>
          </a:p>
        </p:txBody>
      </p:sp>
      <p:sp>
        <p:nvSpPr>
          <p:cNvPr id="374787" name="216065 Rectángulo"/>
          <p:cNvSpPr>
            <a:spLocks noGrp="1" noRot="1" noChangeAspect="1" noChangeArrowheads="1" noTextEdit="1"/>
          </p:cNvSpPr>
          <p:nvPr>
            <p:ph type="sldImg"/>
          </p:nvPr>
        </p:nvSpPr>
        <p:spPr>
          <a:xfrm>
            <a:off x="1143000" y="685800"/>
            <a:ext cx="4572000" cy="3430588"/>
          </a:xfrm>
          <a:ln cap="flat">
            <a:headEnd type="none" w="med" len="med"/>
            <a:tailEnd type="none" w="med" len="med"/>
          </a:ln>
        </p:spPr>
      </p:sp>
      <p:sp>
        <p:nvSpPr>
          <p:cNvPr id="374788" name="216066 Rectángulo"/>
          <p:cNvSpPr>
            <a:spLocks noGrp="1" noChangeArrowheads="1"/>
          </p:cNvSpPr>
          <p:nvPr>
            <p:ph type="body" idx="1"/>
          </p:nvPr>
        </p:nvSpPr>
        <p:spPr>
          <a:noFill/>
          <a:ln/>
        </p:spPr>
        <p:txBody>
          <a:bodyPr/>
          <a:lstStyle/>
          <a:p>
            <a:pPr eaLnBrk="1" hangingPunct="1"/>
            <a:endParaRPr lang="es-CL"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3BF6C523-735D-4C95-BB7E-62E3A91D26D8}" type="slidenum">
              <a:rPr lang="ja-JP" altLang="en-US" smtClean="0">
                <a:latin typeface="Arial" pitchFamily="34" charset="0"/>
              </a:rPr>
              <a:pPr/>
              <a:t>9</a:t>
            </a:fld>
            <a:endParaRPr lang="en-US" altLang="ja-JP" smtClean="0">
              <a:latin typeface="Arial" pitchFamily="34" charset="0"/>
            </a:endParaRPr>
          </a:p>
        </p:txBody>
      </p:sp>
      <p:sp>
        <p:nvSpPr>
          <p:cNvPr id="375811" name="Rectangle 2"/>
          <p:cNvSpPr>
            <a:spLocks noGrp="1" noRot="1" noChangeAspect="1" noChangeArrowheads="1" noTextEdit="1"/>
          </p:cNvSpPr>
          <p:nvPr>
            <p:ph type="sldImg"/>
          </p:nvPr>
        </p:nvSpPr>
        <p:spPr>
          <a:xfrm>
            <a:off x="1146175" y="685800"/>
            <a:ext cx="4573588" cy="3430588"/>
          </a:xfrm>
          <a:ln/>
        </p:spPr>
      </p:sp>
      <p:sp>
        <p:nvSpPr>
          <p:cNvPr id="375812" name="Rectangle 3"/>
          <p:cNvSpPr>
            <a:spLocks noGrp="1" noChangeArrowheads="1"/>
          </p:cNvSpPr>
          <p:nvPr>
            <p:ph type="body" idx="1"/>
          </p:nvPr>
        </p:nvSpPr>
        <p:spPr>
          <a:noFill/>
          <a:ln/>
        </p:spPr>
        <p:txBody>
          <a:bodyPr/>
          <a:lstStyle/>
          <a:p>
            <a:pPr algn="just" eaLnBrk="1" hangingPunct="1">
              <a:spcBef>
                <a:spcPct val="20000"/>
              </a:spcBef>
              <a:buClr>
                <a:schemeClr val="tx1"/>
              </a:buClr>
              <a:buFont typeface="Wingdings" pitchFamily="2" charset="2"/>
              <a:buNone/>
            </a:pPr>
            <a:r>
              <a:rPr lang="es-CL" smtClean="0">
                <a:latin typeface="Arial" pitchFamily="34" charset="0"/>
              </a:rPr>
              <a:t>Si se está bajo la influencia de alcohol o de medicamentos, su capacidad para operar puede estar severamente afectada y lo pone en peligro a usted y a todos en su lugar de trabajo.</a:t>
            </a:r>
          </a:p>
          <a:p>
            <a:pPr eaLnBrk="1" hangingPunct="1"/>
            <a:endParaRPr lang="es-CL"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97724765-0417-41A0-AAAB-F0B662D4FC8F}" type="slidenum">
              <a:rPr lang="ja-JP" altLang="en-US" smtClean="0">
                <a:latin typeface="Arial" pitchFamily="34" charset="0"/>
              </a:rPr>
              <a:pPr/>
              <a:t>13</a:t>
            </a:fld>
            <a:endParaRPr lang="en-US" altLang="ja-JP" smtClean="0">
              <a:latin typeface="Arial" pitchFamily="34" charset="0"/>
            </a:endParaRPr>
          </a:p>
        </p:txBody>
      </p:sp>
      <p:sp>
        <p:nvSpPr>
          <p:cNvPr id="378883" name="Rectangle 2"/>
          <p:cNvSpPr>
            <a:spLocks noGrp="1" noRot="1" noChangeAspect="1" noChangeArrowheads="1" noTextEdit="1"/>
          </p:cNvSpPr>
          <p:nvPr>
            <p:ph type="sldImg"/>
          </p:nvPr>
        </p:nvSpPr>
        <p:spPr>
          <a:xfrm>
            <a:off x="1144588" y="685800"/>
            <a:ext cx="4570412" cy="3429000"/>
          </a:xfrm>
          <a:ln/>
        </p:spPr>
      </p:sp>
      <p:sp>
        <p:nvSpPr>
          <p:cNvPr id="378884" name="Rectangle 3"/>
          <p:cNvSpPr>
            <a:spLocks noGrp="1" noChangeArrowheads="1"/>
          </p:cNvSpPr>
          <p:nvPr>
            <p:ph type="body" idx="1"/>
          </p:nvPr>
        </p:nvSpPr>
        <p:spPr>
          <a:xfrm>
            <a:off x="685186" y="4342631"/>
            <a:ext cx="5487629" cy="4114800"/>
          </a:xfrm>
          <a:noFill/>
          <a:ln/>
        </p:spPr>
        <p:txBody>
          <a:bodyPr/>
          <a:lstStyle/>
          <a:p>
            <a:pPr marL="262993" indent="-262993">
              <a:buFont typeface="Wingdings" pitchFamily="2" charset="2"/>
              <a:buChar char="Ø"/>
            </a:pPr>
            <a:r>
              <a:rPr lang="es-CL" dirty="0" smtClean="0">
                <a:latin typeface="Arial" pitchFamily="34" charset="0"/>
              </a:rPr>
              <a:t>Accesos del camión.</a:t>
            </a:r>
          </a:p>
          <a:p>
            <a:pPr marL="262993" indent="-262993">
              <a:buFont typeface="Wingdings" pitchFamily="2" charset="2"/>
              <a:buChar char="Ø"/>
            </a:pPr>
            <a:r>
              <a:rPr lang="es-CL" dirty="0" smtClean="0">
                <a:latin typeface="Arial" pitchFamily="34" charset="0"/>
              </a:rPr>
              <a:t>Chequear que los pasamanos estén en buenas condiciones.</a:t>
            </a:r>
          </a:p>
          <a:p>
            <a:pPr marL="262993" indent="-262993">
              <a:buFont typeface="Wingdings" pitchFamily="2" charset="2"/>
              <a:buChar char="Ø"/>
            </a:pPr>
            <a:r>
              <a:rPr lang="es-CL" dirty="0" smtClean="0">
                <a:latin typeface="Arial" pitchFamily="34" charset="0"/>
              </a:rPr>
              <a:t>Verificar la limpieza de los accesos y pasamanos.</a:t>
            </a:r>
          </a:p>
          <a:p>
            <a:pPr marL="262993" indent="-262993">
              <a:buFont typeface="Wingdings" pitchFamily="2" charset="2"/>
              <a:buChar char="Ø"/>
            </a:pPr>
            <a:endParaRPr lang="es-CL"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B500DAE0-6E44-4400-A1F4-886B51CB0EDF}" type="slidenum">
              <a:rPr lang="ja-JP" altLang="en-US" smtClean="0">
                <a:latin typeface="Arial" pitchFamily="34" charset="0"/>
              </a:rPr>
              <a:pPr/>
              <a:t>20</a:t>
            </a:fld>
            <a:endParaRPr lang="en-US" altLang="ja-JP" smtClean="0">
              <a:latin typeface="Arial" pitchFamily="34" charset="0"/>
            </a:endParaRPr>
          </a:p>
        </p:txBody>
      </p:sp>
      <p:sp>
        <p:nvSpPr>
          <p:cNvPr id="379907" name="Rectangle 2"/>
          <p:cNvSpPr>
            <a:spLocks noGrp="1" noRot="1" noChangeAspect="1" noChangeArrowheads="1" noTextEdit="1"/>
          </p:cNvSpPr>
          <p:nvPr>
            <p:ph type="sldImg"/>
          </p:nvPr>
        </p:nvSpPr>
        <p:spPr>
          <a:xfrm>
            <a:off x="1144588" y="685800"/>
            <a:ext cx="4575175" cy="3432175"/>
          </a:xfrm>
          <a:ln/>
        </p:spPr>
      </p:sp>
      <p:sp>
        <p:nvSpPr>
          <p:cNvPr id="379908" name="Rectangle 3"/>
          <p:cNvSpPr>
            <a:spLocks noGrp="1" noChangeArrowheads="1"/>
          </p:cNvSpPr>
          <p:nvPr>
            <p:ph type="body" idx="1"/>
          </p:nvPr>
        </p:nvSpPr>
        <p:spPr>
          <a:noFill/>
          <a:ln/>
        </p:spPr>
        <p:txBody>
          <a:bodyPr/>
          <a:lstStyle/>
          <a:p>
            <a:endParaRPr lang="es-CL"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470C4CE9-88CA-4CD2-98A5-9A5B6AFA6449}" type="slidenum">
              <a:rPr lang="ja-JP" altLang="en-US" smtClean="0">
                <a:latin typeface="Arial" pitchFamily="34" charset="0"/>
              </a:rPr>
              <a:pPr/>
              <a:t>22</a:t>
            </a:fld>
            <a:endParaRPr lang="en-US" altLang="ja-JP" smtClean="0">
              <a:latin typeface="Arial" pitchFamily="34" charset="0"/>
            </a:endParaRPr>
          </a:p>
        </p:txBody>
      </p:sp>
      <p:sp>
        <p:nvSpPr>
          <p:cNvPr id="380931" name="Rectangle 2"/>
          <p:cNvSpPr>
            <a:spLocks noGrp="1" noRot="1" noChangeAspect="1" noChangeArrowheads="1" noTextEdit="1"/>
          </p:cNvSpPr>
          <p:nvPr>
            <p:ph type="sldImg"/>
          </p:nvPr>
        </p:nvSpPr>
        <p:spPr>
          <a:xfrm>
            <a:off x="1144588" y="685800"/>
            <a:ext cx="4575175" cy="3432175"/>
          </a:xfrm>
          <a:ln/>
        </p:spPr>
      </p:sp>
      <p:sp>
        <p:nvSpPr>
          <p:cNvPr id="380932" name="Rectangle 3"/>
          <p:cNvSpPr>
            <a:spLocks noGrp="1" noChangeArrowheads="1"/>
          </p:cNvSpPr>
          <p:nvPr>
            <p:ph type="body" idx="1"/>
          </p:nvPr>
        </p:nvSpPr>
        <p:spPr>
          <a:noFill/>
          <a:ln/>
        </p:spPr>
        <p:txBody>
          <a:bodyPr/>
          <a:lstStyle/>
          <a:p>
            <a:endParaRPr lang="es-CL"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BEF170CA-6D60-4FB8-B040-3FD8EABA6044}" type="slidenum">
              <a:rPr lang="ja-JP" altLang="en-US" smtClean="0">
                <a:latin typeface="Arial" pitchFamily="34" charset="0"/>
              </a:rPr>
              <a:pPr/>
              <a:t>23</a:t>
            </a:fld>
            <a:endParaRPr lang="en-US" altLang="ja-JP" smtClean="0">
              <a:latin typeface="Arial" pitchFamily="34" charset="0"/>
            </a:endParaRPr>
          </a:p>
        </p:txBody>
      </p:sp>
      <p:sp>
        <p:nvSpPr>
          <p:cNvPr id="381955" name="Rectangle 2"/>
          <p:cNvSpPr>
            <a:spLocks noGrp="1" noRot="1" noChangeAspect="1" noChangeArrowheads="1" noTextEdit="1"/>
          </p:cNvSpPr>
          <p:nvPr>
            <p:ph type="sldImg"/>
          </p:nvPr>
        </p:nvSpPr>
        <p:spPr>
          <a:xfrm>
            <a:off x="1144588" y="685800"/>
            <a:ext cx="4575175" cy="3432175"/>
          </a:xfrm>
          <a:ln/>
        </p:spPr>
      </p:sp>
      <p:sp>
        <p:nvSpPr>
          <p:cNvPr id="381956" name="Rectangle 3"/>
          <p:cNvSpPr>
            <a:spLocks noGrp="1" noChangeArrowheads="1"/>
          </p:cNvSpPr>
          <p:nvPr>
            <p:ph type="body" idx="1"/>
          </p:nvPr>
        </p:nvSpPr>
        <p:spPr>
          <a:noFill/>
          <a:ln/>
        </p:spPr>
        <p:txBody>
          <a:bodyPr/>
          <a:lstStyle/>
          <a:p>
            <a:endParaRPr lang="es-CL"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08F94AC2-B2F8-4364-BB8D-EFE06AC33B24}" type="slidenum">
              <a:rPr lang="ja-JP" altLang="en-US" smtClean="0">
                <a:latin typeface="Arial" pitchFamily="34" charset="0"/>
              </a:rPr>
              <a:pPr/>
              <a:t>27</a:t>
            </a:fld>
            <a:endParaRPr lang="en-US" altLang="ja-JP" smtClean="0">
              <a:latin typeface="Arial" pitchFamily="34" charset="0"/>
            </a:endParaRPr>
          </a:p>
        </p:txBody>
      </p:sp>
      <p:sp>
        <p:nvSpPr>
          <p:cNvPr id="385027" name="Rectangle 2"/>
          <p:cNvSpPr>
            <a:spLocks noGrp="1" noRot="1" noChangeAspect="1" noChangeArrowheads="1" noTextEdit="1"/>
          </p:cNvSpPr>
          <p:nvPr>
            <p:ph type="sldImg"/>
          </p:nvPr>
        </p:nvSpPr>
        <p:spPr>
          <a:xfrm>
            <a:off x="1146072" y="685031"/>
            <a:ext cx="4567392" cy="3431309"/>
          </a:xfrm>
          <a:ln/>
        </p:spPr>
      </p:sp>
      <p:sp>
        <p:nvSpPr>
          <p:cNvPr id="385028" name="Rectangle 3"/>
          <p:cNvSpPr>
            <a:spLocks noGrp="1" noChangeArrowheads="1"/>
          </p:cNvSpPr>
          <p:nvPr>
            <p:ph type="body" idx="1"/>
          </p:nvPr>
        </p:nvSpPr>
        <p:spPr>
          <a:xfrm>
            <a:off x="685186" y="4342631"/>
            <a:ext cx="5487629" cy="4116339"/>
          </a:xfrm>
          <a:noFill/>
          <a:ln/>
        </p:spPr>
        <p:txBody>
          <a:bodyPr/>
          <a:lstStyle/>
          <a:p>
            <a:pPr eaLnBrk="1" hangingPunct="1"/>
            <a:r>
              <a:rPr lang="es-MX" smtClean="0">
                <a:latin typeface="Arial" pitchFamily="34" charset="0"/>
              </a:rPr>
              <a:t>Usted comenzara a conocer el capitulo de familiarización del camión 930E-4,nuestra primera recomendación es, conocer y respetar todas las normas de seguridad y procedimientos aplicables en cada compañía.</a:t>
            </a:r>
            <a:endParaRPr lang="es-CL"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3"/>
          <p:cNvSpPr>
            <a:spLocks noGrp="1" noChangeArrowheads="1"/>
          </p:cNvSpPr>
          <p:nvPr>
            <p:ph type="dt" sz="quarter" idx="1"/>
          </p:nvPr>
        </p:nvSpPr>
        <p:spPr>
          <a:noFill/>
        </p:spPr>
        <p:txBody>
          <a:bodyPr/>
          <a:lstStyle/>
          <a:p>
            <a:fld id="{13AD8308-8152-4B1D-8F04-19E27A362920}" type="datetime12">
              <a:rPr lang="es-ES" smtClean="0">
                <a:latin typeface="Arial" pitchFamily="34" charset="0"/>
              </a:rPr>
              <a:pPr/>
              <a:t>6:24 </a:t>
            </a:fld>
            <a:endParaRPr lang="es-ES" smtClean="0">
              <a:latin typeface="Arial" pitchFamily="34" charset="0"/>
            </a:endParaRPr>
          </a:p>
        </p:txBody>
      </p:sp>
      <p:sp>
        <p:nvSpPr>
          <p:cNvPr id="386051" name="4 Marcador de número de diapositiva"/>
          <p:cNvSpPr txBox="1">
            <a:spLocks noGrp="1" noChangeArrowheads="1"/>
          </p:cNvSpPr>
          <p:nvPr/>
        </p:nvSpPr>
        <p:spPr bwMode="auto">
          <a:xfrm>
            <a:off x="3883743" y="8685261"/>
            <a:ext cx="2972722" cy="457200"/>
          </a:xfrm>
          <a:prstGeom prst="rect">
            <a:avLst/>
          </a:prstGeom>
          <a:noFill/>
          <a:ln w="9525" algn="ctr">
            <a:noFill/>
            <a:miter lim="800000"/>
            <a:headEnd/>
            <a:tailEnd/>
          </a:ln>
        </p:spPr>
        <p:txBody>
          <a:bodyPr lIns="91429" tIns="45714" rIns="91429" bIns="45714" anchor="b"/>
          <a:lstStyle/>
          <a:p>
            <a:pPr algn="r" defTabSz="915093"/>
            <a:fld id="{926113DE-BBDF-448D-B9A1-50591E66F271}" type="slidenum">
              <a:rPr lang="es-ES" b="0">
                <a:ea typeface="ＭＳ Ｐゴシック" pitchFamily="34" charset="-128"/>
                <a:cs typeface="Arial" pitchFamily="34" charset="0"/>
              </a:rPr>
              <a:pPr algn="r" defTabSz="915093"/>
              <a:t>29</a:t>
            </a:fld>
            <a:endParaRPr lang="es-ES" b="0" dirty="0">
              <a:ea typeface="ＭＳ Ｐゴシック" pitchFamily="34" charset="-128"/>
              <a:cs typeface="Arial" pitchFamily="34" charset="0"/>
            </a:endParaRPr>
          </a:p>
        </p:txBody>
      </p:sp>
      <p:sp>
        <p:nvSpPr>
          <p:cNvPr id="386052" name="148481 Rectángulo"/>
          <p:cNvSpPr>
            <a:spLocks noGrp="1" noRot="1" noChangeAspect="1" noChangeArrowheads="1" noTextEdit="1"/>
          </p:cNvSpPr>
          <p:nvPr>
            <p:ph type="sldImg"/>
          </p:nvPr>
        </p:nvSpPr>
        <p:spPr>
          <a:xfrm>
            <a:off x="1149145" y="686570"/>
            <a:ext cx="4561246" cy="3428231"/>
          </a:xfrm>
          <a:ln cap="flat">
            <a:headEnd type="none" w="med" len="med"/>
            <a:tailEnd type="none" w="med" len="med"/>
          </a:ln>
        </p:spPr>
      </p:sp>
      <p:sp>
        <p:nvSpPr>
          <p:cNvPr id="386053" name="148482 Rectángulo"/>
          <p:cNvSpPr>
            <a:spLocks noGrp="1" noChangeArrowheads="1"/>
          </p:cNvSpPr>
          <p:nvPr>
            <p:ph type="body" idx="1"/>
          </p:nvPr>
        </p:nvSpPr>
        <p:spPr>
          <a:xfrm>
            <a:off x="685186" y="4342631"/>
            <a:ext cx="5487629" cy="4114800"/>
          </a:xfrm>
          <a:noFill/>
          <a:ln/>
        </p:spPr>
        <p:txBody>
          <a:bodyPr lIns="91429" tIns="45714" rIns="91429" bIns="45714"/>
          <a:lstStyle/>
          <a:p>
            <a:pPr eaLnBrk="1" hangingPunct="1"/>
            <a:endParaRPr lang="es-CL"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5" name="Footer Placeholder 4"/>
          <p:cNvSpPr>
            <a:spLocks noGrp="1"/>
          </p:cNvSpPr>
          <p:nvPr>
            <p:ph type="ftr" sz="quarter" idx="11"/>
          </p:nvPr>
        </p:nvSpPr>
        <p:spPr/>
        <p:txBody>
          <a:bodyPr/>
          <a:lstStyle/>
          <a:p>
            <a:endParaRPr lang="es-CL"/>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34AB7D4F-3386-449B-8C09-AFCE81BD5A0B}" type="slidenum">
              <a:rPr lang="es-CL" smtClean="0"/>
              <a:pPr/>
              <a:t>‹Nº›</a:t>
            </a:fld>
            <a:endParaRPr lang="es-CL"/>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82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 smtClean="0"/>
              <a:t>Haga clic para modificar el estilo de título del patrón</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15-10-2015</a:t>
            </a:fld>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s-CL"/>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47C46BC9-E16E-46E7-82AD-E4B694A03568}" type="datetimeFigureOut">
              <a:rPr lang="es-CL" smtClean="0"/>
              <a:pPr/>
              <a:t>15-10-2015</a:t>
            </a:fld>
            <a:endParaRPr lang="es-C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C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34AB7D4F-3386-449B-8C09-AFCE81BD5A0B}" type="slidenum">
              <a:rPr lang="es-CL" smtClean="0"/>
              <a:pPr/>
              <a:t>‹Nº›</a:t>
            </a:fld>
            <a:endParaRPr lang="es-CL"/>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enrique.toutin@uac.cl"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6.png"/><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65.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66.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0" y="428604"/>
            <a:ext cx="7620000" cy="1071570"/>
          </a:xfrm>
        </p:spPr>
        <p:txBody>
          <a:bodyPr lIns="92075" tIns="46038" rIns="92075" bIns="46038" rtlCol="0">
            <a:normAutofit fontScale="90000"/>
          </a:bodyPr>
          <a:lstStyle/>
          <a:p>
            <a:pPr eaLnBrk="1" fontAlgn="auto" hangingPunct="1">
              <a:spcAft>
                <a:spcPts val="0"/>
              </a:spcAft>
              <a:defRPr/>
            </a:pPr>
            <a:r>
              <a:rPr lang="es-ES_tradnl" sz="2800" b="1" dirty="0" smtClean="0">
                <a:solidFill>
                  <a:srgbClr val="000099"/>
                </a:solidFill>
                <a:effectLst>
                  <a:outerShdw blurRad="38100" dist="38100" dir="2700000" algn="tl">
                    <a:srgbClr val="000000"/>
                  </a:outerShdw>
                </a:effectLst>
                <a:latin typeface="Arial Black" pitchFamily="34" charset="0"/>
              </a:rPr>
              <a:t>METODOS DE EXPLOTACION II</a:t>
            </a:r>
            <a:br>
              <a:rPr lang="es-ES_tradnl" sz="2800" b="1" dirty="0" smtClean="0">
                <a:solidFill>
                  <a:srgbClr val="000099"/>
                </a:solidFill>
                <a:effectLst>
                  <a:outerShdw blurRad="38100" dist="38100" dir="2700000" algn="tl">
                    <a:srgbClr val="000000"/>
                  </a:outerShdw>
                </a:effectLst>
                <a:latin typeface="Arial Black" pitchFamily="34" charset="0"/>
              </a:rPr>
            </a:br>
            <a:r>
              <a:rPr lang="es-ES_tradnl" sz="2200" b="1" dirty="0" smtClean="0">
                <a:solidFill>
                  <a:srgbClr val="000099"/>
                </a:solidFill>
                <a:effectLst>
                  <a:outerShdw blurRad="38100" dist="38100" dir="2700000" algn="tl">
                    <a:srgbClr val="000000"/>
                  </a:outerShdw>
                </a:effectLst>
                <a:latin typeface="Arial Black" pitchFamily="34" charset="0"/>
              </a:rPr>
              <a:t>UNIDAD </a:t>
            </a:r>
            <a:r>
              <a:rPr lang="es-ES_tradnl" sz="2200" b="1" dirty="0" err="1" smtClean="0">
                <a:solidFill>
                  <a:srgbClr val="000099"/>
                </a:solidFill>
                <a:effectLst>
                  <a:outerShdw blurRad="38100" dist="38100" dir="2700000" algn="tl">
                    <a:srgbClr val="000000"/>
                  </a:outerShdw>
                </a:effectLst>
                <a:latin typeface="Arial Black" pitchFamily="34" charset="0"/>
              </a:rPr>
              <a:t>iII</a:t>
            </a:r>
            <a:r>
              <a:rPr lang="es-ES_tradnl" sz="2200" b="1" dirty="0" smtClean="0">
                <a:solidFill>
                  <a:srgbClr val="000099"/>
                </a:solidFill>
                <a:effectLst>
                  <a:outerShdw blurRad="38100" dist="38100" dir="2700000" algn="tl">
                    <a:srgbClr val="000000"/>
                  </a:outerShdw>
                </a:effectLst>
                <a:latin typeface="Arial Black" pitchFamily="34" charset="0"/>
              </a:rPr>
              <a:t>: procesos de OPERACIÓN Y MANTENIMIENTO</a:t>
            </a:r>
          </a:p>
        </p:txBody>
      </p:sp>
      <p:sp>
        <p:nvSpPr>
          <p:cNvPr id="2051" name="Rectangle 3"/>
          <p:cNvSpPr>
            <a:spLocks noChangeArrowheads="1"/>
          </p:cNvSpPr>
          <p:nvPr/>
        </p:nvSpPr>
        <p:spPr bwMode="auto">
          <a:xfrm>
            <a:off x="1524000" y="5281636"/>
            <a:ext cx="6248400" cy="1504950"/>
          </a:xfrm>
          <a:prstGeom prst="rect">
            <a:avLst/>
          </a:prstGeom>
          <a:noFill/>
          <a:ln w="9525">
            <a:noFill/>
            <a:miter lim="800000"/>
            <a:headEnd/>
            <a:tailEnd/>
          </a:ln>
        </p:spPr>
        <p:txBody>
          <a:bodyPr lIns="92075" tIns="46038" rIns="92075" bIns="46038">
            <a:spAutoFit/>
          </a:bodyPr>
          <a:lstStyle/>
          <a:p>
            <a:pPr marL="381000" indent="-381000" algn="ctr" eaLnBrk="0" hangingPunct="0">
              <a:lnSpc>
                <a:spcPct val="170000"/>
              </a:lnSpc>
              <a:buClr>
                <a:srgbClr val="FF0000"/>
              </a:buClr>
              <a:buSzPct val="120000"/>
            </a:pPr>
            <a:r>
              <a:rPr lang="es-ES_tradnl" sz="1800" b="1" dirty="0">
                <a:solidFill>
                  <a:srgbClr val="000099"/>
                </a:solidFill>
                <a:latin typeface="Arial" charset="0"/>
              </a:rPr>
              <a:t>MAURICIO BELMONTE LERMA</a:t>
            </a:r>
          </a:p>
          <a:p>
            <a:pPr marL="381000" indent="-381000" algn="ctr" eaLnBrk="0" hangingPunct="0">
              <a:lnSpc>
                <a:spcPct val="170000"/>
              </a:lnSpc>
              <a:buClr>
                <a:srgbClr val="FF0000"/>
              </a:buClr>
              <a:buSzPct val="120000"/>
            </a:pPr>
            <a:r>
              <a:rPr lang="es-ES_tradnl" sz="1800" b="1" dirty="0">
                <a:solidFill>
                  <a:srgbClr val="000099"/>
                </a:solidFill>
                <a:latin typeface="Arial" charset="0"/>
              </a:rPr>
              <a:t>INGENIERO </a:t>
            </a:r>
            <a:r>
              <a:rPr lang="es-ES_tradnl" sz="1800" b="1" dirty="0" smtClean="0">
                <a:solidFill>
                  <a:srgbClr val="000099"/>
                </a:solidFill>
                <a:latin typeface="Arial" charset="0"/>
              </a:rPr>
              <a:t>CIVIL  DE  MINAS</a:t>
            </a:r>
            <a:endParaRPr lang="es-ES_tradnl" sz="1800" b="1" dirty="0">
              <a:solidFill>
                <a:srgbClr val="000099"/>
              </a:solidFill>
              <a:latin typeface="Arial" charset="0"/>
            </a:endParaRPr>
          </a:p>
          <a:p>
            <a:pPr marL="381000" indent="-381000" algn="ctr" eaLnBrk="0" hangingPunct="0">
              <a:lnSpc>
                <a:spcPct val="170000"/>
              </a:lnSpc>
              <a:buClr>
                <a:srgbClr val="FF0000"/>
              </a:buClr>
              <a:buSzPct val="120000"/>
            </a:pPr>
            <a:r>
              <a:rPr lang="es-ES_tradnl" sz="1800" b="1" dirty="0">
                <a:solidFill>
                  <a:srgbClr val="000099"/>
                </a:solidFill>
                <a:latin typeface="Arial" charset="0"/>
              </a:rPr>
              <a:t>EMAIL: </a:t>
            </a:r>
            <a:r>
              <a:rPr lang="es-ES_tradnl" sz="1800" b="1" dirty="0" smtClean="0">
                <a:solidFill>
                  <a:srgbClr val="000099"/>
                </a:solidFill>
                <a:latin typeface="Arial" charset="0"/>
              </a:rPr>
              <a:t>mr_belmonte</a:t>
            </a:r>
            <a:r>
              <a:rPr lang="es-ES_tradnl" sz="1800" b="1" dirty="0" smtClean="0">
                <a:solidFill>
                  <a:srgbClr val="000099"/>
                </a:solidFill>
                <a:latin typeface="Arial" charset="0"/>
                <a:hlinkClick r:id="rId2"/>
              </a:rPr>
              <a:t>@hotmail.com</a:t>
            </a:r>
            <a:endParaRPr lang="es-ES_tradnl" sz="1800" b="1" dirty="0">
              <a:solidFill>
                <a:srgbClr val="000099"/>
              </a:solidFill>
              <a:latin typeface="Arial" charset="0"/>
            </a:endParaRPr>
          </a:p>
        </p:txBody>
      </p:sp>
      <p:pic>
        <p:nvPicPr>
          <p:cNvPr id="2052" name="Picture 5"/>
          <p:cNvPicPr>
            <a:picLocks noChangeAspect="1" noChangeArrowheads="1"/>
          </p:cNvPicPr>
          <p:nvPr/>
        </p:nvPicPr>
        <p:blipFill>
          <a:blip r:embed="rId3" cstate="print"/>
          <a:srcRect/>
          <a:stretch>
            <a:fillRect/>
          </a:stretch>
        </p:blipFill>
        <p:spPr bwMode="auto">
          <a:xfrm>
            <a:off x="857250" y="1643075"/>
            <a:ext cx="7215188" cy="3643313"/>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40" name="Rectangle 4"/>
          <p:cNvSpPr>
            <a:spLocks noGrp="1" noChangeArrowheads="1"/>
          </p:cNvSpPr>
          <p:nvPr>
            <p:ph type="title"/>
          </p:nvPr>
        </p:nvSpPr>
        <p:spPr>
          <a:xfrm>
            <a:off x="16933" y="873654"/>
            <a:ext cx="8398933" cy="838200"/>
          </a:xfrm>
        </p:spPr>
        <p:txBody>
          <a:bodyPr/>
          <a:lstStyle/>
          <a:p>
            <a:pPr eaLnBrk="1" fontAlgn="auto" hangingPunct="1">
              <a:spcAft>
                <a:spcPts val="0"/>
              </a:spcAft>
              <a:defRPr/>
            </a:pPr>
            <a:r>
              <a:rPr lang="es-ES_tradnl" dirty="0">
                <a:solidFill>
                  <a:srgbClr val="0000FF"/>
                </a:solidFill>
              </a:rPr>
              <a:t>SISTEMA ANTIVUELCO ROPS.</a:t>
            </a:r>
            <a:endParaRPr lang="es-ES" dirty="0">
              <a:solidFill>
                <a:srgbClr val="0000FF"/>
              </a:solidFill>
            </a:endParaRPr>
          </a:p>
        </p:txBody>
      </p:sp>
      <p:pic>
        <p:nvPicPr>
          <p:cNvPr id="935941" name="Picture 5" descr="CAB"/>
          <p:cNvPicPr>
            <a:picLocks noChangeAspect="1" noChangeArrowheads="1"/>
          </p:cNvPicPr>
          <p:nvPr/>
        </p:nvPicPr>
        <p:blipFill>
          <a:blip r:embed="rId2" cstate="print"/>
          <a:srcRect/>
          <a:stretch>
            <a:fillRect/>
          </a:stretch>
        </p:blipFill>
        <p:spPr bwMode="auto">
          <a:xfrm>
            <a:off x="541338" y="2335213"/>
            <a:ext cx="5668962" cy="4251325"/>
          </a:xfrm>
          <a:prstGeom prst="rect">
            <a:avLst/>
          </a:prstGeom>
          <a:noFill/>
          <a:ln w="9525">
            <a:noFill/>
            <a:miter lim="800000"/>
            <a:headEnd/>
            <a:tailEnd/>
          </a:ln>
        </p:spPr>
      </p:pic>
      <p:sp>
        <p:nvSpPr>
          <p:cNvPr id="60420" name="Line 6"/>
          <p:cNvSpPr>
            <a:spLocks noChangeShapeType="1"/>
          </p:cNvSpPr>
          <p:nvPr/>
        </p:nvSpPr>
        <p:spPr bwMode="auto">
          <a:xfrm>
            <a:off x="4503738" y="2924175"/>
            <a:ext cx="1965325" cy="0"/>
          </a:xfrm>
          <a:prstGeom prst="line">
            <a:avLst/>
          </a:prstGeom>
          <a:noFill/>
          <a:ln w="57150" cap="sq">
            <a:solidFill>
              <a:srgbClr val="FF0000"/>
            </a:solidFill>
            <a:round/>
            <a:headEnd type="none" w="sm" len="sm"/>
            <a:tailEnd type="triangle" w="sm" len="sm"/>
          </a:ln>
        </p:spPr>
        <p:txBody>
          <a:bodyPr>
            <a:spAutoFit/>
          </a:bodyPr>
          <a:lstStyle/>
          <a:p>
            <a:endParaRPr lang="es-CL"/>
          </a:p>
        </p:txBody>
      </p:sp>
      <p:sp>
        <p:nvSpPr>
          <p:cNvPr id="60421" name="Text Box 7"/>
          <p:cNvSpPr txBox="1">
            <a:spLocks noChangeArrowheads="1"/>
          </p:cNvSpPr>
          <p:nvPr/>
        </p:nvSpPr>
        <p:spPr bwMode="auto">
          <a:xfrm>
            <a:off x="6651625" y="2838450"/>
            <a:ext cx="1809750" cy="396875"/>
          </a:xfrm>
          <a:prstGeom prst="rect">
            <a:avLst/>
          </a:prstGeom>
          <a:noFill/>
          <a:ln w="12700" cap="sq">
            <a:noFill/>
            <a:miter lim="800000"/>
            <a:headEnd type="none" w="sm" len="sm"/>
            <a:tailEnd type="none" w="sm" len="sm"/>
          </a:ln>
        </p:spPr>
        <p:txBody>
          <a:bodyPr wrap="none">
            <a:spAutoFit/>
          </a:bodyPr>
          <a:lstStyle/>
          <a:p>
            <a:r>
              <a:rPr lang="es-ES_tradnl">
                <a:solidFill>
                  <a:srgbClr val="0000FF"/>
                </a:solidFill>
              </a:rPr>
              <a:t>ANTIVUELCO</a:t>
            </a:r>
            <a:endParaRPr lang="es-ES">
              <a:solidFill>
                <a:srgbClr val="0000FF"/>
              </a:solidFill>
            </a:endParaRPr>
          </a:p>
        </p:txBody>
      </p:sp>
      <p:sp>
        <p:nvSpPr>
          <p:cNvPr id="6" name="Rectangle 7"/>
          <p:cNvSpPr txBox="1">
            <a:spLocks noChangeArrowheads="1"/>
          </p:cNvSpPr>
          <p:nvPr/>
        </p:nvSpPr>
        <p:spPr>
          <a:xfrm>
            <a:off x="220133" y="0"/>
            <a:ext cx="2980268" cy="838200"/>
          </a:xfrm>
          <a:prstGeom prst="rect">
            <a:avLst/>
          </a:prstGeom>
        </p:spPr>
        <p:txBody>
          <a:bodyPr anchor="ctr">
            <a:normAutofit/>
          </a:bodyPr>
          <a:lstStyle/>
          <a:p>
            <a:pPr fontAlgn="auto">
              <a:spcAft>
                <a:spcPts val="0"/>
              </a:spcAft>
              <a:defRPr/>
            </a:pPr>
            <a:r>
              <a:rPr lang="es-ES_tradnl" sz="3600" cap="all">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935941"/>
                                        </p:tgtEl>
                                        <p:attrNameLst>
                                          <p:attrName>style.visibility</p:attrName>
                                        </p:attrNameLst>
                                      </p:cBhvr>
                                      <p:to>
                                        <p:strVal val="visible"/>
                                      </p:to>
                                    </p:set>
                                    <p:anim calcmode="lin" valueType="num">
                                      <p:cBhvr>
                                        <p:cTn id="7" dur="500" fill="hold"/>
                                        <p:tgtEl>
                                          <p:spTgt spid="935941"/>
                                        </p:tgtEl>
                                        <p:attrNameLst>
                                          <p:attrName>ppt_w</p:attrName>
                                        </p:attrNameLst>
                                      </p:cBhvr>
                                      <p:tavLst>
                                        <p:tav tm="0">
                                          <p:val>
                                            <p:fltVal val="0"/>
                                          </p:val>
                                        </p:tav>
                                        <p:tav tm="100000">
                                          <p:val>
                                            <p:strVal val="#ppt_w"/>
                                          </p:val>
                                        </p:tav>
                                      </p:tavLst>
                                    </p:anim>
                                    <p:anim calcmode="lin" valueType="num">
                                      <p:cBhvr>
                                        <p:cTn id="8" dur="500" fill="hold"/>
                                        <p:tgtEl>
                                          <p:spTgt spid="935941"/>
                                        </p:tgtEl>
                                        <p:attrNameLst>
                                          <p:attrName>ppt_h</p:attrName>
                                        </p:attrNameLst>
                                      </p:cBhvr>
                                      <p:tavLst>
                                        <p:tav tm="0">
                                          <p:val>
                                            <p:fltVal val="0"/>
                                          </p:val>
                                        </p:tav>
                                        <p:tav tm="100000">
                                          <p:val>
                                            <p:strVal val="#ppt_h"/>
                                          </p:val>
                                        </p:tav>
                                      </p:tavLst>
                                    </p:anim>
                                    <p:anim calcmode="lin" valueType="num">
                                      <p:cBhvr>
                                        <p:cTn id="9" dur="500" fill="hold"/>
                                        <p:tgtEl>
                                          <p:spTgt spid="935941"/>
                                        </p:tgtEl>
                                        <p:attrNameLst>
                                          <p:attrName>ppt_x</p:attrName>
                                        </p:attrNameLst>
                                      </p:cBhvr>
                                      <p:tavLst>
                                        <p:tav tm="0">
                                          <p:val>
                                            <p:fltVal val="0.5"/>
                                          </p:val>
                                        </p:tav>
                                        <p:tav tm="100000">
                                          <p:val>
                                            <p:strVal val="#ppt_x"/>
                                          </p:val>
                                        </p:tav>
                                      </p:tavLst>
                                    </p:anim>
                                    <p:anim calcmode="lin" valueType="num">
                                      <p:cBhvr>
                                        <p:cTn id="10" dur="500" fill="hold"/>
                                        <p:tgtEl>
                                          <p:spTgt spid="9359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8" name="Rectangle 4"/>
          <p:cNvSpPr>
            <a:spLocks noGrp="1" noChangeArrowheads="1"/>
          </p:cNvSpPr>
          <p:nvPr>
            <p:ph type="title"/>
          </p:nvPr>
        </p:nvSpPr>
        <p:spPr>
          <a:xfrm>
            <a:off x="120848" y="790600"/>
            <a:ext cx="8483600" cy="838200"/>
          </a:xfrm>
        </p:spPr>
        <p:txBody>
          <a:bodyPr>
            <a:normAutofit fontScale="90000"/>
          </a:bodyPr>
          <a:lstStyle/>
          <a:p>
            <a:pPr eaLnBrk="1" fontAlgn="auto" hangingPunct="1">
              <a:spcAft>
                <a:spcPts val="0"/>
              </a:spcAft>
              <a:defRPr/>
            </a:pPr>
            <a:r>
              <a:rPr lang="es-ES_tradnl" dirty="0">
                <a:solidFill>
                  <a:srgbClr val="0000FF"/>
                </a:solidFill>
              </a:rPr>
              <a:t>SISTEMA DE PROTECCION ANTIVUELCO</a:t>
            </a:r>
            <a:endParaRPr lang="es-ES" dirty="0">
              <a:solidFill>
                <a:srgbClr val="0000FF"/>
              </a:solidFill>
            </a:endParaRPr>
          </a:p>
        </p:txBody>
      </p:sp>
      <p:sp>
        <p:nvSpPr>
          <p:cNvPr id="937989" name="Rectangle 5"/>
          <p:cNvSpPr>
            <a:spLocks noChangeArrowheads="1"/>
          </p:cNvSpPr>
          <p:nvPr/>
        </p:nvSpPr>
        <p:spPr bwMode="auto">
          <a:xfrm>
            <a:off x="457200" y="1855366"/>
            <a:ext cx="8229600" cy="4525962"/>
          </a:xfrm>
          <a:prstGeom prst="rect">
            <a:avLst/>
          </a:prstGeom>
          <a:noFill/>
          <a:ln w="9525">
            <a:noFill/>
            <a:miter lim="800000"/>
            <a:headEnd/>
            <a:tailEnd/>
          </a:ln>
          <a:effectLst/>
        </p:spPr>
        <p:txBody>
          <a:bodyPr/>
          <a:lstStyle/>
          <a:p>
            <a:pPr marL="342900" indent="-342900">
              <a:lnSpc>
                <a:spcPct val="90000"/>
              </a:lnSpc>
              <a:spcBef>
                <a:spcPct val="20000"/>
              </a:spcBef>
              <a:buClr>
                <a:schemeClr val="tx1"/>
              </a:buClr>
              <a:buFont typeface="Wingdings" pitchFamily="2" charset="2"/>
              <a:buChar char="Ø"/>
              <a:defRPr/>
            </a:pPr>
            <a:r>
              <a:rPr lang="es-CL" sz="2800" dirty="0" smtClean="0">
                <a:solidFill>
                  <a:srgbClr val="0000FF"/>
                </a:solidFill>
                <a:ea typeface="ＭＳ Ｐゴシック" pitchFamily="34" charset="-128"/>
              </a:rPr>
              <a:t>El </a:t>
            </a:r>
            <a:r>
              <a:rPr lang="es-CL" sz="2800" dirty="0">
                <a:solidFill>
                  <a:srgbClr val="0000FF"/>
                </a:solidFill>
                <a:ea typeface="ＭＳ Ｐゴシック" pitchFamily="34" charset="-128"/>
              </a:rPr>
              <a:t>ROPS se instala para proteger al operador en caso que la máquina se vuelque.</a:t>
            </a:r>
          </a:p>
          <a:p>
            <a:pPr marL="342900" indent="-342900">
              <a:lnSpc>
                <a:spcPct val="90000"/>
              </a:lnSpc>
              <a:spcBef>
                <a:spcPct val="20000"/>
              </a:spcBef>
              <a:buClr>
                <a:schemeClr val="tx1"/>
              </a:buClr>
              <a:buFont typeface="Wingdings" pitchFamily="2" charset="2"/>
              <a:buChar char="Ø"/>
              <a:defRPr/>
            </a:pPr>
            <a:r>
              <a:rPr lang="es-CL" sz="2800" dirty="0">
                <a:solidFill>
                  <a:srgbClr val="0000FF"/>
                </a:solidFill>
                <a:ea typeface="ＭＳ Ｐゴシック" pitchFamily="34" charset="-128"/>
              </a:rPr>
              <a:t>Está diseñado para soportar la carga de la máquina, y absorber la energía del impacto.</a:t>
            </a:r>
          </a:p>
          <a:p>
            <a:pPr marL="342900" indent="-342900">
              <a:lnSpc>
                <a:spcPct val="90000"/>
              </a:lnSpc>
              <a:spcBef>
                <a:spcPct val="20000"/>
              </a:spcBef>
              <a:buClr>
                <a:schemeClr val="tx1"/>
              </a:buClr>
              <a:buFont typeface="Wingdings" pitchFamily="2" charset="2"/>
              <a:buChar char="Ø"/>
              <a:defRPr/>
            </a:pPr>
            <a:r>
              <a:rPr lang="es-CL" sz="2800" dirty="0">
                <a:solidFill>
                  <a:srgbClr val="0000FF"/>
                </a:solidFill>
                <a:ea typeface="ＭＳ Ｐゴシック" pitchFamily="34" charset="-128"/>
              </a:rPr>
              <a:t>Cumplen con todas las normas internacionales. </a:t>
            </a:r>
          </a:p>
          <a:p>
            <a:pPr marL="342900" indent="-342900">
              <a:lnSpc>
                <a:spcPct val="90000"/>
              </a:lnSpc>
              <a:spcBef>
                <a:spcPct val="20000"/>
              </a:spcBef>
              <a:buClr>
                <a:schemeClr val="tx1"/>
              </a:buClr>
              <a:buFont typeface="Wingdings" pitchFamily="2" charset="2"/>
              <a:buChar char="Ø"/>
              <a:defRPr/>
            </a:pPr>
            <a:r>
              <a:rPr lang="es-CL" sz="2800" dirty="0">
                <a:solidFill>
                  <a:srgbClr val="0000FF"/>
                </a:solidFill>
                <a:ea typeface="ＭＳ Ｐゴシック" pitchFamily="34" charset="-128"/>
              </a:rPr>
              <a:t>Si se modifica, repara o se daña cuando la máquina se vuelca, la resistencia de la estructura se verá comprometida y no podrá cumplir apropiadamente su función.</a:t>
            </a:r>
          </a:p>
          <a:p>
            <a:pPr marL="342900" indent="-342900">
              <a:lnSpc>
                <a:spcPct val="90000"/>
              </a:lnSpc>
              <a:spcBef>
                <a:spcPct val="20000"/>
              </a:spcBef>
              <a:buClr>
                <a:schemeClr val="accent2"/>
              </a:buClr>
              <a:buFont typeface="Arial" pitchFamily="34" charset="0"/>
              <a:buChar char="●"/>
              <a:defRPr/>
            </a:pPr>
            <a:endParaRPr lang="es-CL" sz="2800" dirty="0">
              <a:solidFill>
                <a:srgbClr val="0000FF"/>
              </a:solidFill>
              <a:ea typeface="ＭＳ Ｐゴシック" pitchFamily="34" charset="-128"/>
            </a:endParaRPr>
          </a:p>
          <a:p>
            <a:pPr marL="342900" indent="-342900">
              <a:lnSpc>
                <a:spcPct val="90000"/>
              </a:lnSpc>
              <a:spcBef>
                <a:spcPct val="20000"/>
              </a:spcBef>
              <a:buClr>
                <a:schemeClr val="accent2"/>
              </a:buClr>
              <a:buFont typeface="Arial" pitchFamily="34" charset="0"/>
              <a:buChar char="●"/>
              <a:defRPr/>
            </a:pPr>
            <a:endParaRPr lang="es-ES" sz="2800" dirty="0">
              <a:effectLst>
                <a:outerShdw blurRad="38100" dist="38100" dir="2700000" algn="tl">
                  <a:srgbClr val="FFFFFF"/>
                </a:outerShdw>
              </a:effectLst>
              <a:ea typeface="ＭＳ Ｐゴシック" pitchFamily="34" charset="-128"/>
            </a:endParaRPr>
          </a:p>
        </p:txBody>
      </p:sp>
      <p:sp>
        <p:nvSpPr>
          <p:cNvPr id="4" name="Rectangle 7"/>
          <p:cNvSpPr txBox="1">
            <a:spLocks noChangeArrowheads="1"/>
          </p:cNvSpPr>
          <p:nvPr/>
        </p:nvSpPr>
        <p:spPr>
          <a:xfrm>
            <a:off x="223580" y="116632"/>
            <a:ext cx="2980268" cy="838200"/>
          </a:xfrm>
          <a:prstGeom prst="rect">
            <a:avLst/>
          </a:prstGeom>
        </p:spPr>
        <p:txBody>
          <a:bodyPr anchor="ctr">
            <a:normAutofit/>
          </a:bodyPr>
          <a:lstStyle/>
          <a:p>
            <a:pPr fontAlgn="auto">
              <a:spcAft>
                <a:spcPts val="0"/>
              </a:spcAft>
              <a:defRPr/>
            </a:pPr>
            <a:r>
              <a:rPr lang="es-ES_tradnl" sz="3600" cap="all" dirty="0">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8" name="Rectangle 4"/>
          <p:cNvSpPr>
            <a:spLocks noGrp="1" noChangeArrowheads="1"/>
          </p:cNvSpPr>
          <p:nvPr>
            <p:ph type="title"/>
          </p:nvPr>
        </p:nvSpPr>
        <p:spPr>
          <a:xfrm>
            <a:off x="-36512" y="764704"/>
            <a:ext cx="8652933" cy="838200"/>
          </a:xfrm>
        </p:spPr>
        <p:txBody>
          <a:bodyPr>
            <a:normAutofit fontScale="90000"/>
          </a:bodyPr>
          <a:lstStyle/>
          <a:p>
            <a:pPr algn="ctr" eaLnBrk="1" fontAlgn="auto" hangingPunct="1">
              <a:spcAft>
                <a:spcPts val="0"/>
              </a:spcAft>
              <a:defRPr/>
            </a:pPr>
            <a:r>
              <a:rPr lang="es-ES_tradnl" dirty="0">
                <a:solidFill>
                  <a:srgbClr val="0000FF"/>
                </a:solidFill>
              </a:rPr>
              <a:t>PREPARANDOSE PARA LA OPERACION</a:t>
            </a:r>
            <a:endParaRPr lang="es-ES" dirty="0">
              <a:solidFill>
                <a:srgbClr val="0000FF"/>
              </a:solidFill>
            </a:endParaRPr>
          </a:p>
        </p:txBody>
      </p:sp>
      <p:sp>
        <p:nvSpPr>
          <p:cNvPr id="64515" name="Rectangle 5"/>
          <p:cNvSpPr>
            <a:spLocks noChangeArrowheads="1"/>
          </p:cNvSpPr>
          <p:nvPr/>
        </p:nvSpPr>
        <p:spPr bwMode="auto">
          <a:xfrm>
            <a:off x="142844" y="1557953"/>
            <a:ext cx="8389596" cy="2554545"/>
          </a:xfrm>
          <a:prstGeom prst="rect">
            <a:avLst/>
          </a:prstGeom>
          <a:noFill/>
          <a:ln w="12700" cap="sq">
            <a:noFill/>
            <a:miter lim="800000"/>
            <a:headEnd type="none" w="sm" len="sm"/>
            <a:tailEnd type="none" w="sm" len="sm"/>
          </a:ln>
        </p:spPr>
        <p:txBody>
          <a:bodyPr wrap="square" anchor="ctr">
            <a:spAutoFit/>
          </a:bodyPr>
          <a:lstStyle/>
          <a:p>
            <a:pPr>
              <a:tabLst>
                <a:tab pos="228600" algn="l"/>
              </a:tabLst>
            </a:pPr>
            <a:r>
              <a:rPr lang="es-ES_tradnl" sz="2600" dirty="0">
                <a:solidFill>
                  <a:srgbClr val="0000FF"/>
                </a:solidFill>
              </a:rPr>
              <a:t>Siempre suba y baje de frente al </a:t>
            </a:r>
            <a:r>
              <a:rPr lang="es-ES_tradnl" sz="2600" dirty="0" smtClean="0">
                <a:solidFill>
                  <a:srgbClr val="0000FF"/>
                </a:solidFill>
              </a:rPr>
              <a:t>camión.  Nunca </a:t>
            </a:r>
            <a:r>
              <a:rPr lang="es-ES_tradnl" sz="2600" dirty="0">
                <a:solidFill>
                  <a:srgbClr val="0000FF"/>
                </a:solidFill>
              </a:rPr>
              <a:t>intente subir o bajar del camión cuando </a:t>
            </a:r>
            <a:r>
              <a:rPr lang="es-ES_tradnl" sz="2600" dirty="0" smtClean="0">
                <a:solidFill>
                  <a:srgbClr val="0000FF"/>
                </a:solidFill>
              </a:rPr>
              <a:t>se encuentre en </a:t>
            </a:r>
            <a:r>
              <a:rPr lang="es-ES_tradnl" sz="2600" dirty="0">
                <a:solidFill>
                  <a:srgbClr val="0000FF"/>
                </a:solidFill>
              </a:rPr>
              <a:t>movimiento,  siempre utilice los pasamanos y escaleras al subir o bajar del </a:t>
            </a:r>
            <a:r>
              <a:rPr lang="es-ES_tradnl" sz="2600" dirty="0" smtClean="0">
                <a:solidFill>
                  <a:srgbClr val="0000FF"/>
                </a:solidFill>
              </a:rPr>
              <a:t>camión </a:t>
            </a:r>
            <a:r>
              <a:rPr lang="es-ES_tradnl" sz="2600" dirty="0" smtClean="0">
                <a:solidFill>
                  <a:srgbClr val="2B00C8"/>
                </a:solidFill>
              </a:rPr>
              <a:t>(</a:t>
            </a:r>
            <a:r>
              <a:rPr lang="es-ES_tradnl" sz="2600" dirty="0" smtClean="0">
                <a:solidFill>
                  <a:srgbClr val="015FC7"/>
                </a:solidFill>
              </a:rPr>
              <a:t>l</a:t>
            </a:r>
            <a:r>
              <a:rPr lang="es-ES" sz="2600" dirty="0" smtClean="0">
                <a:solidFill>
                  <a:srgbClr val="015FC7"/>
                </a:solidFill>
              </a:rPr>
              <a:t>os </a:t>
            </a:r>
            <a:r>
              <a:rPr lang="es-ES" sz="2600" dirty="0">
                <a:solidFill>
                  <a:srgbClr val="015FC7"/>
                </a:solidFill>
              </a:rPr>
              <a:t>pasamanos deben estar libres de grasas o </a:t>
            </a:r>
            <a:r>
              <a:rPr lang="es-ES" sz="2600" dirty="0" smtClean="0">
                <a:solidFill>
                  <a:srgbClr val="015FC7"/>
                </a:solidFill>
              </a:rPr>
              <a:t>aceites).</a:t>
            </a:r>
            <a:endParaRPr lang="es-ES_tradnl" sz="2600" dirty="0">
              <a:solidFill>
                <a:srgbClr val="015FC7"/>
              </a:solidFill>
            </a:endParaRPr>
          </a:p>
        </p:txBody>
      </p:sp>
      <p:sp>
        <p:nvSpPr>
          <p:cNvPr id="4" name="Rectangle 7"/>
          <p:cNvSpPr txBox="1">
            <a:spLocks noChangeArrowheads="1"/>
          </p:cNvSpPr>
          <p:nvPr/>
        </p:nvSpPr>
        <p:spPr>
          <a:xfrm>
            <a:off x="237067" y="44624"/>
            <a:ext cx="2980268" cy="838200"/>
          </a:xfrm>
          <a:prstGeom prst="rect">
            <a:avLst/>
          </a:prstGeom>
        </p:spPr>
        <p:txBody>
          <a:bodyPr anchor="ctr">
            <a:normAutofit/>
          </a:bodyPr>
          <a:lstStyle/>
          <a:p>
            <a:pPr fontAlgn="auto">
              <a:spcAft>
                <a:spcPts val="0"/>
              </a:spcAft>
              <a:defRPr/>
            </a:pPr>
            <a:r>
              <a:rPr lang="es-ES_tradnl" sz="3600" cap="all" dirty="0">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pic>
        <p:nvPicPr>
          <p:cNvPr id="64517" name="Picture 18"/>
          <p:cNvPicPr>
            <a:picLocks noChangeAspect="1" noChangeArrowheads="1"/>
          </p:cNvPicPr>
          <p:nvPr/>
        </p:nvPicPr>
        <p:blipFill>
          <a:blip r:embed="rId2" cstate="print"/>
          <a:srcRect/>
          <a:stretch>
            <a:fillRect/>
          </a:stretch>
        </p:blipFill>
        <p:spPr bwMode="auto">
          <a:xfrm>
            <a:off x="6786578" y="3660775"/>
            <a:ext cx="2357422" cy="319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2467074" y="548680"/>
            <a:ext cx="4121150" cy="457200"/>
          </a:xfrm>
          <a:prstGeom prst="rect">
            <a:avLst/>
          </a:prstGeom>
          <a:noFill/>
          <a:ln w="9525">
            <a:noFill/>
            <a:miter lim="800000"/>
            <a:headEnd/>
            <a:tailEnd/>
          </a:ln>
        </p:spPr>
        <p:txBody>
          <a:bodyPr>
            <a:spAutoFit/>
          </a:bodyPr>
          <a:lstStyle/>
          <a:p>
            <a:r>
              <a:rPr lang="es-ES_tradnl" sz="2400" b="1" dirty="0">
                <a:solidFill>
                  <a:srgbClr val="0000FF"/>
                </a:solidFill>
              </a:rPr>
              <a:t>ACCESOS AL EQUIPO</a:t>
            </a:r>
          </a:p>
        </p:txBody>
      </p:sp>
      <p:pic>
        <p:nvPicPr>
          <p:cNvPr id="69635" name="Picture 14" descr="camion_portada"/>
          <p:cNvPicPr>
            <a:picLocks noChangeAspect="1" noChangeArrowheads="1"/>
          </p:cNvPicPr>
          <p:nvPr/>
        </p:nvPicPr>
        <p:blipFill>
          <a:blip r:embed="rId3" cstate="print"/>
          <a:srcRect/>
          <a:stretch>
            <a:fillRect/>
          </a:stretch>
        </p:blipFill>
        <p:spPr bwMode="auto">
          <a:xfrm>
            <a:off x="309562" y="1916832"/>
            <a:ext cx="5630589" cy="4315693"/>
          </a:xfrm>
          <a:prstGeom prst="rect">
            <a:avLst/>
          </a:prstGeom>
          <a:noFill/>
          <a:ln w="9525">
            <a:solidFill>
              <a:srgbClr val="1F497D"/>
            </a:solidFill>
            <a:miter lim="800000"/>
            <a:headEnd/>
            <a:tailEnd/>
          </a:ln>
        </p:spPr>
      </p:pic>
      <p:sp>
        <p:nvSpPr>
          <p:cNvPr id="69636" name="Line 15"/>
          <p:cNvSpPr>
            <a:spLocks noChangeShapeType="1"/>
          </p:cNvSpPr>
          <p:nvPr/>
        </p:nvSpPr>
        <p:spPr bwMode="auto">
          <a:xfrm>
            <a:off x="1449388" y="5141913"/>
            <a:ext cx="4605337" cy="0"/>
          </a:xfrm>
          <a:prstGeom prst="line">
            <a:avLst/>
          </a:prstGeom>
          <a:noFill/>
          <a:ln w="57150" cap="sq">
            <a:solidFill>
              <a:schemeClr val="tx1"/>
            </a:solidFill>
            <a:round/>
            <a:headEnd type="none" w="sm" len="sm"/>
            <a:tailEnd type="triangle" w="sm" len="sm"/>
          </a:ln>
        </p:spPr>
        <p:txBody>
          <a:bodyPr>
            <a:spAutoFit/>
          </a:bodyPr>
          <a:lstStyle/>
          <a:p>
            <a:endParaRPr lang="es-CL"/>
          </a:p>
        </p:txBody>
      </p:sp>
      <p:sp>
        <p:nvSpPr>
          <p:cNvPr id="69637" name="Text Box 16"/>
          <p:cNvSpPr txBox="1">
            <a:spLocks noChangeArrowheads="1"/>
          </p:cNvSpPr>
          <p:nvPr/>
        </p:nvSpPr>
        <p:spPr bwMode="auto">
          <a:xfrm>
            <a:off x="6149850" y="4809926"/>
            <a:ext cx="2814638" cy="923330"/>
          </a:xfrm>
          <a:prstGeom prst="rect">
            <a:avLst/>
          </a:prstGeom>
          <a:noFill/>
          <a:ln w="12700" cap="sq">
            <a:noFill/>
            <a:miter lim="800000"/>
            <a:headEnd type="none" w="sm" len="sm"/>
            <a:tailEnd type="none" w="sm" len="sm"/>
          </a:ln>
        </p:spPr>
        <p:txBody>
          <a:bodyPr>
            <a:spAutoFit/>
          </a:bodyPr>
          <a:lstStyle/>
          <a:p>
            <a:r>
              <a:rPr lang="es-ES_tradnl" dirty="0">
                <a:solidFill>
                  <a:srgbClr val="0000FF"/>
                </a:solidFill>
              </a:rPr>
              <a:t>UTILIZE SIEMPRE </a:t>
            </a:r>
            <a:r>
              <a:rPr lang="es-ES_tradnl" dirty="0" smtClean="0">
                <a:solidFill>
                  <a:srgbClr val="0000FF"/>
                </a:solidFill>
              </a:rPr>
              <a:t>TRES </a:t>
            </a:r>
            <a:r>
              <a:rPr lang="es-ES_tradnl" dirty="0">
                <a:solidFill>
                  <a:srgbClr val="0000FF"/>
                </a:solidFill>
              </a:rPr>
              <a:t>PUNTOS DE APOYO AL </a:t>
            </a:r>
            <a:r>
              <a:rPr lang="es-ES_tradnl" dirty="0" smtClean="0">
                <a:solidFill>
                  <a:srgbClr val="0000FF"/>
                </a:solidFill>
              </a:rPr>
              <a:t>SUBIR O BAJAR</a:t>
            </a:r>
            <a:r>
              <a:rPr lang="es-ES_tradnl" dirty="0" smtClean="0"/>
              <a:t>.</a:t>
            </a:r>
            <a:endParaRPr lang="es-ES" dirty="0"/>
          </a:p>
        </p:txBody>
      </p:sp>
      <p:pic>
        <p:nvPicPr>
          <p:cNvPr id="69638" name="Picture 18"/>
          <p:cNvPicPr>
            <a:picLocks noChangeAspect="1" noChangeArrowheads="1"/>
          </p:cNvPicPr>
          <p:nvPr/>
        </p:nvPicPr>
        <p:blipFill>
          <a:blip r:embed="rId4" cstate="print"/>
          <a:srcRect/>
          <a:stretch>
            <a:fillRect/>
          </a:stretch>
        </p:blipFill>
        <p:spPr bwMode="auto">
          <a:xfrm>
            <a:off x="6461769" y="2079625"/>
            <a:ext cx="1998663" cy="247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7" name="Rectangle 5"/>
          <p:cNvSpPr>
            <a:spLocks noGrp="1" noChangeArrowheads="1"/>
          </p:cNvSpPr>
          <p:nvPr>
            <p:ph type="title"/>
          </p:nvPr>
        </p:nvSpPr>
        <p:spPr>
          <a:xfrm>
            <a:off x="287866" y="518584"/>
            <a:ext cx="8432800" cy="838200"/>
          </a:xfrm>
        </p:spPr>
        <p:txBody>
          <a:bodyPr>
            <a:normAutofit fontScale="90000"/>
          </a:bodyPr>
          <a:lstStyle/>
          <a:p>
            <a:pPr eaLnBrk="1" fontAlgn="auto" hangingPunct="1">
              <a:spcAft>
                <a:spcPts val="0"/>
              </a:spcAft>
              <a:defRPr/>
            </a:pPr>
            <a:r>
              <a:rPr lang="es-ES_tradnl" dirty="0">
                <a:solidFill>
                  <a:srgbClr val="0000FF"/>
                </a:solidFill>
              </a:rPr>
              <a:t>PREPARANDOSE PARA LA OPERACION</a:t>
            </a:r>
            <a:endParaRPr lang="es-ES" dirty="0">
              <a:solidFill>
                <a:srgbClr val="0000FF"/>
              </a:solidFill>
            </a:endParaRPr>
          </a:p>
        </p:txBody>
      </p:sp>
      <p:pic>
        <p:nvPicPr>
          <p:cNvPr id="70659" name="Picture 4" descr="yor30f1m[1]"/>
          <p:cNvPicPr>
            <a:picLocks noGrp="1" noChangeAspect="1" noChangeArrowheads="1" noCrop="1"/>
          </p:cNvPicPr>
          <p:nvPr>
            <p:ph idx="1"/>
          </p:nvPr>
        </p:nvPicPr>
        <p:blipFill>
          <a:blip r:embed="rId2" cstate="print"/>
          <a:srcRect/>
          <a:stretch>
            <a:fillRect/>
          </a:stretch>
        </p:blipFill>
        <p:spPr>
          <a:xfrm>
            <a:off x="4071938" y="3116263"/>
            <a:ext cx="1152525" cy="1400175"/>
          </a:xfrm>
          <a:noFill/>
        </p:spPr>
      </p:pic>
      <p:sp>
        <p:nvSpPr>
          <p:cNvPr id="70660" name="Text Box 6"/>
          <p:cNvSpPr txBox="1">
            <a:spLocks noChangeArrowheads="1"/>
          </p:cNvSpPr>
          <p:nvPr/>
        </p:nvSpPr>
        <p:spPr bwMode="auto">
          <a:xfrm>
            <a:off x="373063" y="1735981"/>
            <a:ext cx="6003925" cy="396875"/>
          </a:xfrm>
          <a:prstGeom prst="rect">
            <a:avLst/>
          </a:prstGeom>
          <a:noFill/>
          <a:ln w="12700" cap="sq">
            <a:noFill/>
            <a:miter lim="800000"/>
            <a:headEnd type="none" w="sm" len="sm"/>
            <a:tailEnd type="none" w="sm" len="sm"/>
          </a:ln>
        </p:spPr>
        <p:txBody>
          <a:bodyPr wrap="none">
            <a:spAutoFit/>
          </a:bodyPr>
          <a:lstStyle/>
          <a:p>
            <a:r>
              <a:rPr lang="es-ES_tradnl" dirty="0">
                <a:solidFill>
                  <a:srgbClr val="0000FF"/>
                </a:solidFill>
              </a:rPr>
              <a:t>MANTENGA SIEMPRE UNA BUENA VISIBILIDAD</a:t>
            </a:r>
            <a:r>
              <a:rPr lang="es-ES_tradnl" dirty="0"/>
              <a:t>.</a:t>
            </a:r>
            <a:endParaRPr lang="es-ES" dirty="0"/>
          </a:p>
        </p:txBody>
      </p:sp>
      <p:pic>
        <p:nvPicPr>
          <p:cNvPr id="70661" name="Picture 7" descr="1620-26"/>
          <p:cNvPicPr>
            <a:picLocks noChangeAspect="1" noChangeArrowheads="1"/>
          </p:cNvPicPr>
          <p:nvPr/>
        </p:nvPicPr>
        <p:blipFill>
          <a:blip r:embed="rId3" cstate="print"/>
          <a:srcRect/>
          <a:stretch>
            <a:fillRect/>
          </a:stretch>
        </p:blipFill>
        <p:spPr bwMode="auto">
          <a:xfrm>
            <a:off x="315913" y="2260600"/>
            <a:ext cx="6677025" cy="43989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61" name="Rectangle 9"/>
          <p:cNvSpPr>
            <a:spLocks noGrp="1" noChangeArrowheads="1"/>
          </p:cNvSpPr>
          <p:nvPr>
            <p:ph type="title"/>
          </p:nvPr>
        </p:nvSpPr>
        <p:spPr>
          <a:xfrm>
            <a:off x="84665" y="836712"/>
            <a:ext cx="8415867" cy="838200"/>
          </a:xfrm>
        </p:spPr>
        <p:txBody>
          <a:bodyPr/>
          <a:lstStyle/>
          <a:p>
            <a:pPr eaLnBrk="1" fontAlgn="auto" hangingPunct="1">
              <a:spcAft>
                <a:spcPts val="0"/>
              </a:spcAft>
              <a:defRPr/>
            </a:pPr>
            <a:r>
              <a:rPr lang="es-ES_tradnl" dirty="0">
                <a:solidFill>
                  <a:srgbClr val="0000FF"/>
                </a:solidFill>
              </a:rPr>
              <a:t>AL ARRANCAR EL MOTOR</a:t>
            </a:r>
            <a:endParaRPr lang="es-ES" dirty="0">
              <a:solidFill>
                <a:srgbClr val="0000FF"/>
              </a:solidFill>
            </a:endParaRPr>
          </a:p>
        </p:txBody>
      </p:sp>
      <p:sp>
        <p:nvSpPr>
          <p:cNvPr id="71683" name="Rectangle 10"/>
          <p:cNvSpPr>
            <a:spLocks noGrp="1" noChangeArrowheads="1"/>
          </p:cNvSpPr>
          <p:nvPr>
            <p:ph idx="1"/>
          </p:nvPr>
        </p:nvSpPr>
        <p:spPr>
          <a:xfrm>
            <a:off x="254000" y="2132856"/>
            <a:ext cx="8686800" cy="4525963"/>
          </a:xfrm>
        </p:spPr>
        <p:txBody>
          <a:bodyPr/>
          <a:lstStyle/>
          <a:p>
            <a:pPr eaLnBrk="1" hangingPunct="1"/>
            <a:r>
              <a:rPr lang="es-ES_tradnl" sz="2800" dirty="0" smtClean="0">
                <a:solidFill>
                  <a:srgbClr val="0000FF"/>
                </a:solidFill>
              </a:rPr>
              <a:t>Nunca arranque el motor si se ha colocado un rótulo de advertencia a los controles.</a:t>
            </a:r>
          </a:p>
          <a:p>
            <a:pPr eaLnBrk="1" hangingPunct="1"/>
            <a:r>
              <a:rPr lang="es-ES_tradnl" sz="2800" dirty="0" smtClean="0">
                <a:solidFill>
                  <a:srgbClr val="0000FF"/>
                </a:solidFill>
              </a:rPr>
              <a:t>Al arrancar el motor, toque la bocina a modo de advertencia.</a:t>
            </a:r>
          </a:p>
          <a:p>
            <a:pPr eaLnBrk="1" hangingPunct="1"/>
            <a:r>
              <a:rPr lang="es-ES_tradnl" sz="2800" dirty="0" smtClean="0">
                <a:solidFill>
                  <a:srgbClr val="0000FF"/>
                </a:solidFill>
              </a:rPr>
              <a:t>Arranque y opere la máquina sólo mientras esté sentado en el asiento del operador.</a:t>
            </a:r>
          </a:p>
          <a:p>
            <a:pPr eaLnBrk="1" hangingPunct="1"/>
            <a:r>
              <a:rPr lang="es-ES_tradnl" sz="2800" dirty="0" smtClean="0">
                <a:solidFill>
                  <a:srgbClr val="0000FF"/>
                </a:solidFill>
              </a:rPr>
              <a:t>No permita a ninguna persona no autorizada en el compartimiento del operador o en cualquier otro lugar de la máquina.</a:t>
            </a:r>
            <a:endParaRPr lang="es-ES" sz="2800" dirty="0" smtClean="0">
              <a:solidFill>
                <a:srgbClr val="0000FF"/>
              </a:solidFill>
            </a:endParaRPr>
          </a:p>
        </p:txBody>
      </p:sp>
      <p:sp>
        <p:nvSpPr>
          <p:cNvPr id="4" name="Rectangle 7"/>
          <p:cNvSpPr txBox="1">
            <a:spLocks noChangeArrowheads="1"/>
          </p:cNvSpPr>
          <p:nvPr/>
        </p:nvSpPr>
        <p:spPr>
          <a:xfrm>
            <a:off x="254000" y="116632"/>
            <a:ext cx="2980268" cy="838200"/>
          </a:xfrm>
          <a:prstGeom prst="rect">
            <a:avLst/>
          </a:prstGeom>
        </p:spPr>
        <p:txBody>
          <a:bodyPr anchor="ctr">
            <a:normAutofit/>
          </a:bodyPr>
          <a:lstStyle/>
          <a:p>
            <a:pPr fontAlgn="auto">
              <a:spcAft>
                <a:spcPts val="0"/>
              </a:spcAft>
              <a:defRPr/>
            </a:pPr>
            <a:r>
              <a:rPr lang="es-ES_tradnl" sz="3600" cap="all" dirty="0">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70" name="Rectangle 6"/>
          <p:cNvSpPr>
            <a:spLocks noGrp="1" noChangeArrowheads="1"/>
          </p:cNvSpPr>
          <p:nvPr>
            <p:ph type="title"/>
          </p:nvPr>
        </p:nvSpPr>
        <p:spPr>
          <a:xfrm>
            <a:off x="-32" y="1519230"/>
            <a:ext cx="6587067" cy="838200"/>
          </a:xfrm>
        </p:spPr>
        <p:txBody>
          <a:bodyPr/>
          <a:lstStyle/>
          <a:p>
            <a:pPr eaLnBrk="1" fontAlgn="auto" hangingPunct="1">
              <a:spcAft>
                <a:spcPts val="0"/>
              </a:spcAft>
              <a:defRPr/>
            </a:pPr>
            <a:r>
              <a:rPr lang="es-ES_tradnl" dirty="0">
                <a:solidFill>
                  <a:srgbClr val="0000FF"/>
                </a:solidFill>
              </a:rPr>
              <a:t>CINTURON DE SEGURIDAD</a:t>
            </a:r>
            <a:endParaRPr lang="es-ES" dirty="0">
              <a:solidFill>
                <a:srgbClr val="0000FF"/>
              </a:solidFill>
            </a:endParaRPr>
          </a:p>
        </p:txBody>
      </p:sp>
      <p:sp>
        <p:nvSpPr>
          <p:cNvPr id="958468" name="Rectangle 4"/>
          <p:cNvSpPr>
            <a:spLocks noGrp="1" noChangeArrowheads="1"/>
          </p:cNvSpPr>
          <p:nvPr>
            <p:ph type="body" sz="half" idx="1"/>
          </p:nvPr>
        </p:nvSpPr>
        <p:spPr>
          <a:xfrm>
            <a:off x="457200" y="2773363"/>
            <a:ext cx="4038600" cy="1973262"/>
          </a:xfrm>
        </p:spPr>
        <p:txBody>
          <a:bodyPr>
            <a:normAutofit/>
          </a:bodyPr>
          <a:lstStyle/>
          <a:p>
            <a:pPr eaLnBrk="1" fontAlgn="auto" hangingPunct="1">
              <a:spcAft>
                <a:spcPts val="0"/>
              </a:spcAft>
              <a:buFont typeface="Wingdings 2"/>
              <a:buChar char=""/>
              <a:defRPr/>
            </a:pPr>
            <a:r>
              <a:rPr lang="es-ES_tradnl" sz="2800">
                <a:solidFill>
                  <a:srgbClr val="0000FF"/>
                </a:solidFill>
                <a:effectLst>
                  <a:outerShdw blurRad="38100" dist="38100" dir="2700000" algn="tl">
                    <a:srgbClr val="000000"/>
                  </a:outerShdw>
                </a:effectLst>
              </a:rPr>
              <a:t>Use los cinturones de seguridad en todo momento</a:t>
            </a:r>
            <a:r>
              <a:rPr lang="es-ES" sz="2800">
                <a:solidFill>
                  <a:srgbClr val="0000FF"/>
                </a:solidFill>
                <a:effectLst>
                  <a:outerShdw blurRad="38100" dist="38100" dir="2700000" algn="tl">
                    <a:srgbClr val="000000"/>
                  </a:outerShdw>
                </a:effectLst>
              </a:rPr>
              <a:t> .</a:t>
            </a:r>
          </a:p>
        </p:txBody>
      </p:sp>
      <p:graphicFrame>
        <p:nvGraphicFramePr>
          <p:cNvPr id="11266" name="Object 5"/>
          <p:cNvGraphicFramePr>
            <a:graphicFrameLocks noGrp="1" noChangeAspect="1"/>
          </p:cNvGraphicFramePr>
          <p:nvPr>
            <p:ph sz="half" idx="2"/>
          </p:nvPr>
        </p:nvGraphicFramePr>
        <p:xfrm>
          <a:off x="4648200" y="2030413"/>
          <a:ext cx="4037013" cy="3665537"/>
        </p:xfrm>
        <a:graphic>
          <a:graphicData uri="http://schemas.openxmlformats.org/presentationml/2006/ole">
            <mc:AlternateContent xmlns:mc="http://schemas.openxmlformats.org/markup-compatibility/2006">
              <mc:Choice xmlns:v="urn:schemas-microsoft-com:vml" Requires="v">
                <p:oleObj spid="_x0000_s221194" name="Imagen de mapa de bits" r:id="rId3" imgW="5485714" imgH="4982270" progId="PBrush">
                  <p:embed/>
                </p:oleObj>
              </mc:Choice>
              <mc:Fallback>
                <p:oleObj name="Imagen de mapa de bits" r:id="rId3" imgW="5485714" imgH="4982270" progId="PBrush">
                  <p:embed/>
                  <p:pic>
                    <p:nvPicPr>
                      <p:cNvPr id="0" name="Object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2030413"/>
                        <a:ext cx="4037013"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7"/>
          <p:cNvSpPr txBox="1">
            <a:spLocks noChangeArrowheads="1"/>
          </p:cNvSpPr>
          <p:nvPr/>
        </p:nvSpPr>
        <p:spPr>
          <a:xfrm>
            <a:off x="254000" y="267229"/>
            <a:ext cx="2980268" cy="838200"/>
          </a:xfrm>
          <a:prstGeom prst="rect">
            <a:avLst/>
          </a:prstGeom>
        </p:spPr>
        <p:txBody>
          <a:bodyPr anchor="ctr">
            <a:normAutofit/>
          </a:bodyPr>
          <a:lstStyle/>
          <a:p>
            <a:pPr fontAlgn="auto">
              <a:spcAft>
                <a:spcPts val="0"/>
              </a:spcAft>
              <a:defRPr/>
            </a:pPr>
            <a:r>
              <a:rPr lang="es-ES_tradnl" sz="3600" cap="all">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Grp="1" noChangeArrowheads="1"/>
          </p:cNvSpPr>
          <p:nvPr>
            <p:ph type="title"/>
          </p:nvPr>
        </p:nvSpPr>
        <p:spPr>
          <a:xfrm>
            <a:off x="333929" y="908720"/>
            <a:ext cx="7738533" cy="838200"/>
          </a:xfrm>
        </p:spPr>
        <p:txBody>
          <a:bodyPr/>
          <a:lstStyle/>
          <a:p>
            <a:pPr eaLnBrk="1" fontAlgn="auto" hangingPunct="1">
              <a:spcAft>
                <a:spcPts val="0"/>
              </a:spcAft>
              <a:defRPr/>
            </a:pPr>
            <a:r>
              <a:rPr lang="es-ES_tradnl" dirty="0">
                <a:solidFill>
                  <a:srgbClr val="0000FF"/>
                </a:solidFill>
              </a:rPr>
              <a:t>INCENDIO DE NEUMATICOS</a:t>
            </a:r>
            <a:endParaRPr lang="es-ES" dirty="0">
              <a:solidFill>
                <a:srgbClr val="0000FF"/>
              </a:solidFill>
            </a:endParaRPr>
          </a:p>
        </p:txBody>
      </p:sp>
      <p:sp>
        <p:nvSpPr>
          <p:cNvPr id="74755" name="Rectangle 3"/>
          <p:cNvSpPr>
            <a:spLocks noGrp="1" noChangeArrowheads="1"/>
          </p:cNvSpPr>
          <p:nvPr>
            <p:ph idx="1"/>
          </p:nvPr>
        </p:nvSpPr>
        <p:spPr>
          <a:xfrm>
            <a:off x="50800" y="2204864"/>
            <a:ext cx="9009063" cy="4449763"/>
          </a:xfrm>
        </p:spPr>
        <p:txBody>
          <a:bodyPr>
            <a:normAutofit lnSpcReduction="10000"/>
          </a:bodyPr>
          <a:lstStyle/>
          <a:p>
            <a:pPr eaLnBrk="1" hangingPunct="1">
              <a:lnSpc>
                <a:spcPct val="80000"/>
              </a:lnSpc>
            </a:pPr>
            <a:r>
              <a:rPr lang="es-ES_tradnl" sz="2400" dirty="0" smtClean="0">
                <a:solidFill>
                  <a:srgbClr val="0000FF"/>
                </a:solidFill>
                <a:latin typeface="Arial" pitchFamily="34" charset="0"/>
                <a:cs typeface="Arial" pitchFamily="34" charset="0"/>
              </a:rPr>
              <a:t>Un conjunto de neumático y llanta puede explotar si se somete a calor excesivo.  </a:t>
            </a:r>
          </a:p>
          <a:p>
            <a:pPr eaLnBrk="1" hangingPunct="1">
              <a:buClr>
                <a:srgbClr val="F0A22E"/>
              </a:buClr>
            </a:pPr>
            <a:endParaRPr lang="es-ES_tradnl" sz="2400" dirty="0" smtClean="0">
              <a:solidFill>
                <a:srgbClr val="0000FF"/>
              </a:solidFill>
              <a:latin typeface="Arial" pitchFamily="34" charset="0"/>
              <a:cs typeface="Arial" pitchFamily="34" charset="0"/>
            </a:endParaRPr>
          </a:p>
          <a:p>
            <a:pPr eaLnBrk="1" hangingPunct="1">
              <a:buClr>
                <a:srgbClr val="F0A22E"/>
              </a:buClr>
            </a:pPr>
            <a:r>
              <a:rPr lang="es-ES_tradnl" sz="2400" dirty="0" smtClean="0">
                <a:solidFill>
                  <a:srgbClr val="0000FF"/>
                </a:solidFill>
                <a:latin typeface="Arial" pitchFamily="34" charset="0"/>
                <a:cs typeface="Arial" pitchFamily="34" charset="0"/>
              </a:rPr>
              <a:t>En caso de incendio en el área del neumático (incluidos incendios de frenos), </a:t>
            </a:r>
            <a:r>
              <a:rPr lang="es-ES_tradnl" dirty="0" smtClean="0">
                <a:solidFill>
                  <a:srgbClr val="0000FF"/>
                </a:solidFill>
                <a:latin typeface="Arial" pitchFamily="34" charset="0"/>
                <a:cs typeface="Arial" pitchFamily="34" charset="0"/>
              </a:rPr>
              <a:t>detenga el equipo en forma inmediata (déjelo apagado y frenado), bájese lo mas rápido posible y </a:t>
            </a:r>
            <a:r>
              <a:rPr lang="es-ES_tradnl" sz="2400" dirty="0" smtClean="0">
                <a:solidFill>
                  <a:srgbClr val="0000FF"/>
                </a:solidFill>
                <a:latin typeface="Arial" pitchFamily="34" charset="0"/>
                <a:cs typeface="Arial" pitchFamily="34" charset="0"/>
              </a:rPr>
              <a:t>permanezca alejado del camión por lo menos 8 horas, o hasta que el neumático y la rueda se hayan enfriado.</a:t>
            </a:r>
            <a:endParaRPr lang="es-ES" sz="2400" dirty="0" smtClean="0">
              <a:solidFill>
                <a:srgbClr val="0000FF"/>
              </a:solidFill>
              <a:latin typeface="Arial" pitchFamily="34" charset="0"/>
              <a:cs typeface="Arial" pitchFamily="34" charset="0"/>
            </a:endParaRPr>
          </a:p>
          <a:p>
            <a:pPr eaLnBrk="1" hangingPunct="1">
              <a:lnSpc>
                <a:spcPct val="80000"/>
              </a:lnSpc>
            </a:pPr>
            <a:endParaRPr lang="es-CL" sz="2400" dirty="0" smtClean="0">
              <a:solidFill>
                <a:srgbClr val="0000FF"/>
              </a:solidFill>
              <a:latin typeface="Arial" pitchFamily="34" charset="0"/>
              <a:cs typeface="Arial" pitchFamily="34" charset="0"/>
            </a:endParaRPr>
          </a:p>
          <a:p>
            <a:pPr eaLnBrk="1" hangingPunct="1">
              <a:lnSpc>
                <a:spcPct val="80000"/>
              </a:lnSpc>
            </a:pPr>
            <a:r>
              <a:rPr lang="es-CL" sz="2400" dirty="0" smtClean="0">
                <a:solidFill>
                  <a:srgbClr val="0000FF"/>
                </a:solidFill>
                <a:latin typeface="Arial" pitchFamily="34" charset="0"/>
                <a:cs typeface="Arial" pitchFamily="34" charset="0"/>
              </a:rPr>
              <a:t>¡Permanezca alerta en todo momento!  En caso de una emergencia, esté preparado para reaccionar con rapidez y evitar accidentes.  Si ocurre una emergencia, sepa dónde conseguir pronta ayuda.</a:t>
            </a:r>
            <a:endParaRPr lang="es-ES" sz="2400" b="1" dirty="0" smtClean="0">
              <a:solidFill>
                <a:srgbClr val="0000FF"/>
              </a:solidFill>
              <a:latin typeface="Arial" pitchFamily="34" charset="0"/>
              <a:cs typeface="Arial" pitchFamily="34" charset="0"/>
            </a:endParaRPr>
          </a:p>
        </p:txBody>
      </p:sp>
      <p:sp>
        <p:nvSpPr>
          <p:cNvPr id="4" name="Rectangle 7"/>
          <p:cNvSpPr txBox="1">
            <a:spLocks noChangeArrowheads="1"/>
          </p:cNvSpPr>
          <p:nvPr/>
        </p:nvSpPr>
        <p:spPr>
          <a:xfrm>
            <a:off x="305848" y="116632"/>
            <a:ext cx="2980268" cy="838200"/>
          </a:xfrm>
          <a:prstGeom prst="rect">
            <a:avLst/>
          </a:prstGeom>
        </p:spPr>
        <p:txBody>
          <a:bodyPr anchor="ctr">
            <a:normAutofit/>
          </a:bodyPr>
          <a:lstStyle/>
          <a:p>
            <a:pPr fontAlgn="auto">
              <a:spcAft>
                <a:spcPts val="0"/>
              </a:spcAft>
              <a:defRPr/>
            </a:pPr>
            <a:r>
              <a:rPr lang="es-ES_tradnl" sz="3600" cap="all" dirty="0">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214282" y="876288"/>
            <a:ext cx="8636000" cy="838200"/>
          </a:xfrm>
        </p:spPr>
        <p:txBody>
          <a:bodyPr>
            <a:normAutofit fontScale="90000"/>
          </a:bodyPr>
          <a:lstStyle/>
          <a:p>
            <a:pPr eaLnBrk="1" fontAlgn="auto" hangingPunct="1">
              <a:spcAft>
                <a:spcPts val="0"/>
              </a:spcAft>
              <a:defRPr/>
            </a:pPr>
            <a:r>
              <a:rPr lang="es-ES_tradnl" dirty="0">
                <a:solidFill>
                  <a:srgbClr val="0000FF"/>
                </a:solidFill>
              </a:rPr>
              <a:t>PRECAUCIONES PARA MOVER EN RETROSESO</a:t>
            </a:r>
            <a:endParaRPr lang="es-ES" dirty="0">
              <a:solidFill>
                <a:srgbClr val="0000FF"/>
              </a:solidFill>
            </a:endParaRPr>
          </a:p>
        </p:txBody>
      </p:sp>
      <p:sp>
        <p:nvSpPr>
          <p:cNvPr id="12292" name="Rectangle 3"/>
          <p:cNvSpPr>
            <a:spLocks noGrp="1" noChangeArrowheads="1"/>
          </p:cNvSpPr>
          <p:nvPr>
            <p:ph idx="1"/>
          </p:nvPr>
        </p:nvSpPr>
        <p:spPr/>
        <p:txBody>
          <a:bodyPr/>
          <a:lstStyle/>
          <a:p>
            <a:pPr eaLnBrk="1" hangingPunct="1"/>
            <a:r>
              <a:rPr lang="es-ES_tradnl" smtClean="0">
                <a:solidFill>
                  <a:srgbClr val="0000FF"/>
                </a:solidFill>
                <a:latin typeface="Arial" pitchFamily="34" charset="0"/>
                <a:cs typeface="Arial" pitchFamily="34" charset="0"/>
              </a:rPr>
              <a:t>Asegúrese que la alarma de retroceso funcione correctamente.</a:t>
            </a:r>
          </a:p>
          <a:p>
            <a:pPr eaLnBrk="1" hangingPunct="1"/>
            <a:r>
              <a:rPr lang="es-ES_tradnl" smtClean="0">
                <a:solidFill>
                  <a:srgbClr val="0000FF"/>
                </a:solidFill>
                <a:latin typeface="Arial" pitchFamily="34" charset="0"/>
                <a:cs typeface="Arial" pitchFamily="34" charset="0"/>
              </a:rPr>
              <a:t>Asegúrese de que las luces de retroceso funcionen correctamente.</a:t>
            </a:r>
            <a:endParaRPr lang="es-ES" smtClean="0">
              <a:solidFill>
                <a:srgbClr val="0000FF"/>
              </a:solidFill>
              <a:latin typeface="Arial" pitchFamily="34" charset="0"/>
              <a:cs typeface="Arial" pitchFamily="34" charset="0"/>
            </a:endParaRPr>
          </a:p>
        </p:txBody>
      </p:sp>
      <p:pic>
        <p:nvPicPr>
          <p:cNvPr id="954372" name="Picture 4" descr="07"/>
          <p:cNvPicPr>
            <a:picLocks noChangeAspect="1" noChangeArrowheads="1"/>
          </p:cNvPicPr>
          <p:nvPr/>
        </p:nvPicPr>
        <p:blipFill>
          <a:blip r:embed="rId3" cstate="print"/>
          <a:srcRect/>
          <a:stretch>
            <a:fillRect/>
          </a:stretch>
        </p:blipFill>
        <p:spPr bwMode="auto">
          <a:xfrm>
            <a:off x="842963" y="3687763"/>
            <a:ext cx="3278187" cy="2459037"/>
          </a:xfrm>
          <a:prstGeom prst="rect">
            <a:avLst/>
          </a:prstGeom>
          <a:noFill/>
          <a:ln w="9525">
            <a:noFill/>
            <a:miter lim="800000"/>
            <a:headEnd/>
            <a:tailEnd/>
          </a:ln>
        </p:spPr>
      </p:pic>
      <p:sp>
        <p:nvSpPr>
          <p:cNvPr id="12294" name="Line 5"/>
          <p:cNvSpPr>
            <a:spLocks noChangeShapeType="1"/>
          </p:cNvSpPr>
          <p:nvPr/>
        </p:nvSpPr>
        <p:spPr bwMode="auto">
          <a:xfrm>
            <a:off x="2828925" y="5313363"/>
            <a:ext cx="1743075" cy="0"/>
          </a:xfrm>
          <a:prstGeom prst="line">
            <a:avLst/>
          </a:prstGeom>
          <a:noFill/>
          <a:ln w="57150" cap="sq">
            <a:solidFill>
              <a:schemeClr val="tx1"/>
            </a:solidFill>
            <a:round/>
            <a:headEnd type="none" w="sm" len="sm"/>
            <a:tailEnd type="triangle" w="sm" len="sm"/>
          </a:ln>
        </p:spPr>
        <p:txBody>
          <a:bodyPr>
            <a:spAutoFit/>
          </a:bodyPr>
          <a:lstStyle/>
          <a:p>
            <a:endParaRPr lang="es-CL"/>
          </a:p>
        </p:txBody>
      </p:sp>
      <p:sp>
        <p:nvSpPr>
          <p:cNvPr id="12295" name="Text Box 6"/>
          <p:cNvSpPr txBox="1">
            <a:spLocks noChangeArrowheads="1"/>
          </p:cNvSpPr>
          <p:nvPr/>
        </p:nvSpPr>
        <p:spPr bwMode="auto">
          <a:xfrm>
            <a:off x="4664075" y="5262563"/>
            <a:ext cx="4479925" cy="396875"/>
          </a:xfrm>
          <a:prstGeom prst="rect">
            <a:avLst/>
          </a:prstGeom>
          <a:noFill/>
          <a:ln w="12700" cap="sq">
            <a:noFill/>
            <a:miter lim="800000"/>
            <a:headEnd type="none" w="sm" len="sm"/>
            <a:tailEnd type="none" w="sm" len="sm"/>
          </a:ln>
        </p:spPr>
        <p:txBody>
          <a:bodyPr wrap="none">
            <a:spAutoFit/>
          </a:bodyPr>
          <a:lstStyle/>
          <a:p>
            <a:r>
              <a:rPr lang="es-ES_tradnl">
                <a:solidFill>
                  <a:srgbClr val="0000FF"/>
                </a:solidFill>
              </a:rPr>
              <a:t>ALARMA Y LUCES DE RETROSESO</a:t>
            </a:r>
            <a:endParaRPr lang="es-ES">
              <a:solidFill>
                <a:srgbClr val="0000FF"/>
              </a:solidFill>
            </a:endParaRPr>
          </a:p>
        </p:txBody>
      </p:sp>
      <p:sp>
        <p:nvSpPr>
          <p:cNvPr id="12296" name="Rectangle 8"/>
          <p:cNvSpPr>
            <a:spLocks noChangeArrowheads="1"/>
          </p:cNvSpPr>
          <p:nvPr/>
        </p:nvSpPr>
        <p:spPr bwMode="auto">
          <a:xfrm>
            <a:off x="3911600" y="3014663"/>
            <a:ext cx="1320800" cy="0"/>
          </a:xfrm>
          <a:prstGeom prst="rect">
            <a:avLst/>
          </a:prstGeom>
          <a:noFill/>
          <a:ln w="12700" cap="sq">
            <a:noFill/>
            <a:miter lim="800000"/>
            <a:headEnd type="none" w="sm" len="sm"/>
            <a:tailEnd type="none" w="sm" len="sm"/>
          </a:ln>
        </p:spPr>
        <p:txBody>
          <a:bodyPr wrap="none">
            <a:spAutoFit/>
          </a:bodyPr>
          <a:lstStyle/>
          <a:p>
            <a:endParaRPr lang="es-CL"/>
          </a:p>
        </p:txBody>
      </p:sp>
      <p:graphicFrame>
        <p:nvGraphicFramePr>
          <p:cNvPr id="12290" name="Object 7"/>
          <p:cNvGraphicFramePr>
            <a:graphicFrameLocks noChangeAspect="1"/>
          </p:cNvGraphicFramePr>
          <p:nvPr/>
        </p:nvGraphicFramePr>
        <p:xfrm>
          <a:off x="4168775" y="3757613"/>
          <a:ext cx="1909763" cy="1289050"/>
        </p:xfrm>
        <a:graphic>
          <a:graphicData uri="http://schemas.openxmlformats.org/presentationml/2006/ole">
            <mc:AlternateContent xmlns:mc="http://schemas.openxmlformats.org/markup-compatibility/2006">
              <mc:Choice xmlns:v="urn:schemas-microsoft-com:vml" Requires="v">
                <p:oleObj spid="_x0000_s222218" name="Imagen de mapa de bits" r:id="rId4" imgW="781942" imgH="525945" progId="PBrush">
                  <p:embed/>
                </p:oleObj>
              </mc:Choice>
              <mc:Fallback>
                <p:oleObj name="Imagen de mapa de bits" r:id="rId4" imgW="781942" imgH="525945" progId="PBrus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775" y="3757613"/>
                        <a:ext cx="1909763" cy="128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54386" name="Group 18"/>
          <p:cNvGraphicFramePr>
            <a:graphicFrameLocks noGrp="1"/>
          </p:cNvGraphicFramePr>
          <p:nvPr/>
        </p:nvGraphicFramePr>
        <p:xfrm>
          <a:off x="3911600" y="3014663"/>
          <a:ext cx="1320800" cy="475488"/>
        </p:xfrm>
        <a:graphic>
          <a:graphicData uri="http://schemas.openxmlformats.org/drawingml/2006/table">
            <a:tbl>
              <a:tblPr/>
              <a:tblGrid>
                <a:gridCol w="1320800"/>
              </a:tblGrid>
              <a:tr h="0">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pitchFamily="34" charset="0"/>
                        <a:buNone/>
                        <a:tabLst/>
                      </a:pPr>
                      <a:endParaRPr kumimoji="0" lang="es-ES" sz="2800" b="0" i="0" u="none" strike="noStrike" cap="none" normalizeH="0" baseline="0" smtClean="0">
                        <a:ln>
                          <a:noFill/>
                        </a:ln>
                        <a:solidFill>
                          <a:schemeClr val="tx1"/>
                        </a:solidFill>
                        <a:effectLst>
                          <a:outerShdw blurRad="38100" dist="38100" dir="2700000" algn="tl">
                            <a:srgbClr val="FFFFFF"/>
                          </a:outerShdw>
                        </a:effectLst>
                        <a:latin typeface="Arial" pitchFamily="34" charset="0"/>
                        <a:ea typeface="ＭＳ Ｐゴシック" pitchFamily="34" charset="-128"/>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16" name="Rectangle 7"/>
          <p:cNvSpPr txBox="1">
            <a:spLocks noChangeArrowheads="1"/>
          </p:cNvSpPr>
          <p:nvPr/>
        </p:nvSpPr>
        <p:spPr>
          <a:xfrm>
            <a:off x="0" y="0"/>
            <a:ext cx="2980268" cy="838200"/>
          </a:xfrm>
          <a:prstGeom prst="rect">
            <a:avLst/>
          </a:prstGeom>
        </p:spPr>
        <p:txBody>
          <a:bodyPr anchor="ctr">
            <a:normAutofit/>
          </a:bodyPr>
          <a:lstStyle/>
          <a:p>
            <a:pPr fontAlgn="auto">
              <a:spcAft>
                <a:spcPts val="0"/>
              </a:spcAft>
              <a:defRPr/>
            </a:pPr>
            <a:r>
              <a:rPr lang="es-ES_tradnl" sz="3600" cap="all" dirty="0">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54372"/>
                                        </p:tgtEl>
                                        <p:attrNameLst>
                                          <p:attrName>style.visibility</p:attrName>
                                        </p:attrNameLst>
                                      </p:cBhvr>
                                      <p:to>
                                        <p:strVal val="visible"/>
                                      </p:to>
                                    </p:set>
                                    <p:anim calcmode="lin" valueType="num">
                                      <p:cBhvr>
                                        <p:cTn id="7" dur="1000" fill="hold"/>
                                        <p:tgtEl>
                                          <p:spTgt spid="954372"/>
                                        </p:tgtEl>
                                        <p:attrNameLst>
                                          <p:attrName>ppt_w</p:attrName>
                                        </p:attrNameLst>
                                      </p:cBhvr>
                                      <p:tavLst>
                                        <p:tav tm="0">
                                          <p:val>
                                            <p:fltVal val="0"/>
                                          </p:val>
                                        </p:tav>
                                        <p:tav tm="100000">
                                          <p:val>
                                            <p:strVal val="#ppt_w"/>
                                          </p:val>
                                        </p:tav>
                                      </p:tavLst>
                                    </p:anim>
                                    <p:anim calcmode="lin" valueType="num">
                                      <p:cBhvr>
                                        <p:cTn id="8" dur="1000" fill="hold"/>
                                        <p:tgtEl>
                                          <p:spTgt spid="954372"/>
                                        </p:tgtEl>
                                        <p:attrNameLst>
                                          <p:attrName>ppt_h</p:attrName>
                                        </p:attrNameLst>
                                      </p:cBhvr>
                                      <p:tavLst>
                                        <p:tav tm="0">
                                          <p:val>
                                            <p:fltVal val="0"/>
                                          </p:val>
                                        </p:tav>
                                        <p:tav tm="100000">
                                          <p:val>
                                            <p:strVal val="#ppt_h"/>
                                          </p:val>
                                        </p:tav>
                                      </p:tavLst>
                                    </p:anim>
                                    <p:anim calcmode="lin" valueType="num">
                                      <p:cBhvr>
                                        <p:cTn id="9" dur="1000" fill="hold"/>
                                        <p:tgtEl>
                                          <p:spTgt spid="95437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54372"/>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95437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4" name="Rectangle 2"/>
          <p:cNvSpPr>
            <a:spLocks noGrp="1" noChangeArrowheads="1"/>
          </p:cNvSpPr>
          <p:nvPr>
            <p:ph type="title"/>
          </p:nvPr>
        </p:nvSpPr>
        <p:spPr bwMode="auto">
          <a:xfrm>
            <a:off x="268014" y="439894"/>
            <a:ext cx="8696599" cy="8382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normAutofit fontScale="90000"/>
          </a:bodyPr>
          <a:lstStyle/>
          <a:p>
            <a:pPr>
              <a:defRPr/>
            </a:pPr>
            <a:r>
              <a:rPr lang="es-ES" sz="4800" dirty="0"/>
              <a:t>RIESGOS ASOCIADOS </a:t>
            </a:r>
            <a:r>
              <a:rPr lang="es-ES" sz="6000" dirty="0" smtClean="0"/>
              <a:t>930E</a:t>
            </a:r>
            <a:endParaRPr lang="es-ES" sz="6000" dirty="0"/>
          </a:p>
        </p:txBody>
      </p:sp>
      <p:pic>
        <p:nvPicPr>
          <p:cNvPr id="76803" name="Picture 4" descr="DSC01424"/>
          <p:cNvPicPr>
            <a:picLocks noChangeAspect="1" noChangeArrowheads="1"/>
          </p:cNvPicPr>
          <p:nvPr/>
        </p:nvPicPr>
        <p:blipFill>
          <a:blip r:embed="rId2" cstate="print">
            <a:lum bright="6000" contrast="6000"/>
          </a:blip>
          <a:srcRect/>
          <a:stretch>
            <a:fillRect/>
          </a:stretch>
        </p:blipFill>
        <p:spPr bwMode="auto">
          <a:xfrm>
            <a:off x="323850" y="1773238"/>
            <a:ext cx="2808288" cy="2105025"/>
          </a:xfrm>
          <a:prstGeom prst="rect">
            <a:avLst/>
          </a:prstGeom>
          <a:noFill/>
          <a:ln w="19050">
            <a:solidFill>
              <a:schemeClr val="accent2"/>
            </a:solidFill>
            <a:miter lim="800000"/>
            <a:headEnd/>
            <a:tailEnd/>
          </a:ln>
        </p:spPr>
      </p:pic>
      <p:pic>
        <p:nvPicPr>
          <p:cNvPr id="76804" name="Picture 5" descr="7-404"/>
          <p:cNvPicPr>
            <a:picLocks noChangeAspect="1" noChangeArrowheads="1"/>
          </p:cNvPicPr>
          <p:nvPr/>
        </p:nvPicPr>
        <p:blipFill>
          <a:blip r:embed="rId3" cstate="print"/>
          <a:srcRect/>
          <a:stretch>
            <a:fillRect/>
          </a:stretch>
        </p:blipFill>
        <p:spPr bwMode="auto">
          <a:xfrm>
            <a:off x="6011863" y="1773238"/>
            <a:ext cx="2844800" cy="2135187"/>
          </a:xfrm>
          <a:prstGeom prst="rect">
            <a:avLst/>
          </a:prstGeom>
          <a:noFill/>
          <a:ln w="19050">
            <a:solidFill>
              <a:schemeClr val="accent2"/>
            </a:solidFill>
            <a:miter lim="800000"/>
            <a:headEnd/>
            <a:tailEnd/>
          </a:ln>
        </p:spPr>
      </p:pic>
      <p:pic>
        <p:nvPicPr>
          <p:cNvPr id="76805" name="Picture 6" descr="Fire 2"/>
          <p:cNvPicPr>
            <a:picLocks noChangeAspect="1" noChangeArrowheads="1"/>
          </p:cNvPicPr>
          <p:nvPr/>
        </p:nvPicPr>
        <p:blipFill>
          <a:blip r:embed="rId4" cstate="print"/>
          <a:srcRect/>
          <a:stretch>
            <a:fillRect/>
          </a:stretch>
        </p:blipFill>
        <p:spPr bwMode="auto">
          <a:xfrm>
            <a:off x="323850" y="4202113"/>
            <a:ext cx="2952750" cy="2216150"/>
          </a:xfrm>
          <a:prstGeom prst="rect">
            <a:avLst/>
          </a:prstGeom>
          <a:noFill/>
          <a:ln w="19050">
            <a:solidFill>
              <a:schemeClr val="accent2"/>
            </a:solidFill>
            <a:miter lim="800000"/>
            <a:headEnd/>
            <a:tailEnd/>
          </a:ln>
        </p:spPr>
      </p:pic>
      <p:pic>
        <p:nvPicPr>
          <p:cNvPr id="76806" name="Picture 7" descr="Caex 475-1"/>
          <p:cNvPicPr>
            <a:picLocks noChangeAspect="1" noChangeArrowheads="1"/>
          </p:cNvPicPr>
          <p:nvPr/>
        </p:nvPicPr>
        <p:blipFill>
          <a:blip r:embed="rId5" cstate="print"/>
          <a:srcRect/>
          <a:stretch>
            <a:fillRect/>
          </a:stretch>
        </p:blipFill>
        <p:spPr bwMode="auto">
          <a:xfrm>
            <a:off x="5651500" y="4292600"/>
            <a:ext cx="3048000" cy="2286000"/>
          </a:xfrm>
          <a:prstGeom prst="rect">
            <a:avLst/>
          </a:prstGeom>
          <a:noFill/>
          <a:ln w="19050">
            <a:solidFill>
              <a:schemeClr val="accent2"/>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142875" y="220784"/>
            <a:ext cx="4572000" cy="707886"/>
          </a:xfrm>
          <a:prstGeom prst="rect">
            <a:avLst/>
          </a:prstGeom>
        </p:spPr>
        <p:txBody>
          <a:bodyPr>
            <a:spAutoFit/>
          </a:bodyPr>
          <a:lstStyle/>
          <a:p>
            <a:pPr>
              <a:defRPr/>
            </a:pPr>
            <a:r>
              <a:rPr lang="es-ES_tradnl" sz="2000" b="1" dirty="0" smtClean="0">
                <a:solidFill>
                  <a:srgbClr val="000099"/>
                </a:solidFill>
                <a:effectLst>
                  <a:outerShdw blurRad="38100" dist="38100" dir="2700000" algn="tl">
                    <a:srgbClr val="000000"/>
                  </a:outerShdw>
                </a:effectLst>
                <a:latin typeface="Arial Black" pitchFamily="34" charset="0"/>
              </a:rPr>
              <a:t>PROCESOS DE OPERACIÓN Y MANTENIMIENTO</a:t>
            </a:r>
            <a:endParaRPr lang="es-CL" sz="2000" dirty="0"/>
          </a:p>
        </p:txBody>
      </p:sp>
      <p:pic>
        <p:nvPicPr>
          <p:cNvPr id="15364" name="Picture 2" descr="C:\Users\enrique\Desktop\tronaduras\Imagen 459.jpg"/>
          <p:cNvPicPr>
            <a:picLocks noChangeAspect="1" noChangeArrowheads="1"/>
          </p:cNvPicPr>
          <p:nvPr/>
        </p:nvPicPr>
        <p:blipFill>
          <a:blip r:embed="rId2" cstate="print"/>
          <a:srcRect/>
          <a:stretch>
            <a:fillRect/>
          </a:stretch>
        </p:blipFill>
        <p:spPr bwMode="auto">
          <a:xfrm>
            <a:off x="1157313" y="1487488"/>
            <a:ext cx="6986587" cy="4656137"/>
          </a:xfrm>
          <a:prstGeom prst="rect">
            <a:avLst/>
          </a:prstGeom>
          <a:noFill/>
          <a:ln w="9525">
            <a:noFill/>
            <a:miter lim="800000"/>
            <a:headEnd/>
            <a:tailEnd/>
          </a:ln>
        </p:spPr>
      </p:pic>
      <p:sp>
        <p:nvSpPr>
          <p:cNvPr id="15365" name="4 CuadroTexto"/>
          <p:cNvSpPr txBox="1">
            <a:spLocks noChangeArrowheads="1"/>
          </p:cNvSpPr>
          <p:nvPr/>
        </p:nvSpPr>
        <p:spPr bwMode="auto">
          <a:xfrm>
            <a:off x="3000393" y="895335"/>
            <a:ext cx="4143375" cy="369332"/>
          </a:xfrm>
          <a:prstGeom prst="rect">
            <a:avLst/>
          </a:prstGeom>
          <a:noFill/>
          <a:ln w="9525">
            <a:noFill/>
            <a:miter lim="800000"/>
            <a:headEnd/>
            <a:tailEnd/>
          </a:ln>
        </p:spPr>
        <p:txBody>
          <a:bodyPr>
            <a:spAutoFit/>
          </a:bodyPr>
          <a:lstStyle/>
          <a:p>
            <a:r>
              <a:rPr lang="es-MX" b="1" dirty="0"/>
              <a:t>MINERIA </a:t>
            </a:r>
            <a:r>
              <a:rPr lang="es-MX" b="1" dirty="0" smtClean="0"/>
              <a:t>A CIELO </a:t>
            </a:r>
            <a:r>
              <a:rPr lang="es-MX" b="1" dirty="0"/>
              <a:t>ABIERTO</a:t>
            </a:r>
            <a:endParaRPr lang="es-CL"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1" descr="DSC01264"/>
          <p:cNvPicPr>
            <a:picLocks noChangeAspect="1" noChangeArrowheads="1"/>
          </p:cNvPicPr>
          <p:nvPr/>
        </p:nvPicPr>
        <p:blipFill>
          <a:blip r:embed="rId3" cstate="print"/>
          <a:srcRect/>
          <a:stretch>
            <a:fillRect/>
          </a:stretch>
        </p:blipFill>
        <p:spPr bwMode="auto">
          <a:xfrm>
            <a:off x="2916238" y="1773238"/>
            <a:ext cx="5684837" cy="3579812"/>
          </a:xfrm>
          <a:prstGeom prst="rect">
            <a:avLst/>
          </a:prstGeom>
          <a:noFill/>
          <a:ln w="9525">
            <a:noFill/>
            <a:miter lim="800000"/>
            <a:headEnd/>
            <a:tailEnd/>
          </a:ln>
        </p:spPr>
      </p:pic>
      <p:sp>
        <p:nvSpPr>
          <p:cNvPr id="77828" name="Text Box 5"/>
          <p:cNvSpPr txBox="1">
            <a:spLocks noChangeArrowheads="1"/>
          </p:cNvSpPr>
          <p:nvPr/>
        </p:nvSpPr>
        <p:spPr bwMode="auto">
          <a:xfrm>
            <a:off x="1" y="928670"/>
            <a:ext cx="4286248" cy="461962"/>
          </a:xfrm>
          <a:prstGeom prst="rect">
            <a:avLst/>
          </a:prstGeom>
          <a:noFill/>
          <a:ln w="9525">
            <a:solidFill>
              <a:schemeClr val="accent2"/>
            </a:solidFill>
            <a:miter lim="800000"/>
            <a:headEnd/>
            <a:tailEnd/>
          </a:ln>
        </p:spPr>
        <p:txBody>
          <a:bodyPr wrap="square">
            <a:spAutoFit/>
          </a:bodyPr>
          <a:lstStyle/>
          <a:p>
            <a:r>
              <a:rPr lang="es-MX" sz="2400" dirty="0">
                <a:solidFill>
                  <a:schemeClr val="accent2"/>
                </a:solidFill>
              </a:rPr>
              <a:t>Caídas desde distinto nivel</a:t>
            </a:r>
            <a:endParaRPr lang="es-ES" sz="2400" dirty="0">
              <a:solidFill>
                <a:schemeClr val="accent2"/>
              </a:solidFill>
            </a:endParaRPr>
          </a:p>
        </p:txBody>
      </p:sp>
      <p:sp>
        <p:nvSpPr>
          <p:cNvPr id="77829" name="Text Box 6"/>
          <p:cNvSpPr txBox="1">
            <a:spLocks noChangeArrowheads="1"/>
          </p:cNvSpPr>
          <p:nvPr/>
        </p:nvSpPr>
        <p:spPr bwMode="auto">
          <a:xfrm>
            <a:off x="4357688" y="933450"/>
            <a:ext cx="4621212" cy="461963"/>
          </a:xfrm>
          <a:prstGeom prst="rect">
            <a:avLst/>
          </a:prstGeom>
          <a:noFill/>
          <a:ln w="9525">
            <a:solidFill>
              <a:schemeClr val="accent2"/>
            </a:solidFill>
            <a:miter lim="800000"/>
            <a:headEnd/>
            <a:tailEnd/>
          </a:ln>
        </p:spPr>
        <p:txBody>
          <a:bodyPr>
            <a:spAutoFit/>
          </a:bodyPr>
          <a:lstStyle/>
          <a:p>
            <a:r>
              <a:rPr lang="es-MX" sz="2400">
                <a:solidFill>
                  <a:schemeClr val="accent2"/>
                </a:solidFill>
              </a:rPr>
              <a:t>Exposición a partes móviles</a:t>
            </a:r>
            <a:endParaRPr lang="es-ES" sz="2400">
              <a:solidFill>
                <a:schemeClr val="accent2"/>
              </a:solidFill>
            </a:endParaRPr>
          </a:p>
        </p:txBody>
      </p:sp>
      <p:sp>
        <p:nvSpPr>
          <p:cNvPr id="77830" name="Text Box 7"/>
          <p:cNvSpPr txBox="1">
            <a:spLocks noChangeArrowheads="1"/>
          </p:cNvSpPr>
          <p:nvPr/>
        </p:nvSpPr>
        <p:spPr bwMode="auto">
          <a:xfrm>
            <a:off x="5143500" y="6021388"/>
            <a:ext cx="3970338" cy="466725"/>
          </a:xfrm>
          <a:prstGeom prst="rect">
            <a:avLst/>
          </a:prstGeom>
          <a:noFill/>
          <a:ln w="9525">
            <a:solidFill>
              <a:schemeClr val="accent2"/>
            </a:solidFill>
            <a:miter lim="800000"/>
            <a:headEnd/>
            <a:tailEnd/>
          </a:ln>
        </p:spPr>
        <p:txBody>
          <a:bodyPr>
            <a:spAutoFit/>
          </a:bodyPr>
          <a:lstStyle/>
          <a:p>
            <a:r>
              <a:rPr lang="es-MX" sz="2400">
                <a:solidFill>
                  <a:schemeClr val="accent2"/>
                </a:solidFill>
              </a:rPr>
              <a:t>Proyección de partículas</a:t>
            </a:r>
            <a:endParaRPr lang="es-ES" sz="2400">
              <a:solidFill>
                <a:schemeClr val="accent2"/>
              </a:solidFill>
            </a:endParaRPr>
          </a:p>
        </p:txBody>
      </p:sp>
      <p:sp>
        <p:nvSpPr>
          <p:cNvPr id="77831" name="Text Box 8"/>
          <p:cNvSpPr txBox="1">
            <a:spLocks noChangeArrowheads="1"/>
          </p:cNvSpPr>
          <p:nvPr/>
        </p:nvSpPr>
        <p:spPr bwMode="auto">
          <a:xfrm>
            <a:off x="928662" y="6176985"/>
            <a:ext cx="2363787" cy="466725"/>
          </a:xfrm>
          <a:prstGeom prst="rect">
            <a:avLst/>
          </a:prstGeom>
          <a:solidFill>
            <a:schemeClr val="hlink"/>
          </a:solidFill>
          <a:ln w="9525">
            <a:solidFill>
              <a:schemeClr val="accent2"/>
            </a:solidFill>
            <a:miter lim="800000"/>
            <a:headEnd/>
            <a:tailEnd/>
          </a:ln>
        </p:spPr>
        <p:txBody>
          <a:bodyPr>
            <a:spAutoFit/>
          </a:bodyPr>
          <a:lstStyle/>
          <a:p>
            <a:r>
              <a:rPr lang="es-MX" sz="2400" dirty="0"/>
              <a:t>Aplastamiento</a:t>
            </a:r>
            <a:endParaRPr lang="es-ES" sz="2400" dirty="0"/>
          </a:p>
        </p:txBody>
      </p:sp>
      <p:sp>
        <p:nvSpPr>
          <p:cNvPr id="77832" name="Line 9"/>
          <p:cNvSpPr>
            <a:spLocks noChangeShapeType="1"/>
          </p:cNvSpPr>
          <p:nvPr/>
        </p:nvSpPr>
        <p:spPr bwMode="auto">
          <a:xfrm flipH="1">
            <a:off x="6227763" y="1341438"/>
            <a:ext cx="1800225" cy="1584325"/>
          </a:xfrm>
          <a:prstGeom prst="line">
            <a:avLst/>
          </a:prstGeom>
          <a:noFill/>
          <a:ln w="38100">
            <a:solidFill>
              <a:srgbClr val="FF0000"/>
            </a:solidFill>
            <a:round/>
            <a:headEnd/>
            <a:tailEnd type="arrow" w="med" len="med"/>
          </a:ln>
        </p:spPr>
        <p:txBody>
          <a:bodyPr/>
          <a:lstStyle/>
          <a:p>
            <a:endParaRPr lang="es-CL"/>
          </a:p>
        </p:txBody>
      </p:sp>
      <p:sp>
        <p:nvSpPr>
          <p:cNvPr id="77833" name="Line 10"/>
          <p:cNvSpPr>
            <a:spLocks noChangeShapeType="1"/>
          </p:cNvSpPr>
          <p:nvPr/>
        </p:nvSpPr>
        <p:spPr bwMode="auto">
          <a:xfrm>
            <a:off x="2428860" y="1428736"/>
            <a:ext cx="2447925" cy="2303463"/>
          </a:xfrm>
          <a:prstGeom prst="line">
            <a:avLst/>
          </a:prstGeom>
          <a:noFill/>
          <a:ln w="38100">
            <a:solidFill>
              <a:srgbClr val="FF0000"/>
            </a:solidFill>
            <a:round/>
            <a:headEnd/>
            <a:tailEnd type="arrow" w="med" len="med"/>
          </a:ln>
        </p:spPr>
        <p:txBody>
          <a:bodyPr/>
          <a:lstStyle/>
          <a:p>
            <a:endParaRPr lang="es-CL"/>
          </a:p>
        </p:txBody>
      </p:sp>
      <p:sp>
        <p:nvSpPr>
          <p:cNvPr id="77835" name="Line 12"/>
          <p:cNvSpPr>
            <a:spLocks noChangeShapeType="1"/>
          </p:cNvSpPr>
          <p:nvPr/>
        </p:nvSpPr>
        <p:spPr bwMode="auto">
          <a:xfrm flipH="1" flipV="1">
            <a:off x="6227763" y="3284538"/>
            <a:ext cx="1512887" cy="2736850"/>
          </a:xfrm>
          <a:prstGeom prst="line">
            <a:avLst/>
          </a:prstGeom>
          <a:noFill/>
          <a:ln w="38100">
            <a:solidFill>
              <a:srgbClr val="FF0000"/>
            </a:solidFill>
            <a:round/>
            <a:headEnd/>
            <a:tailEnd type="arrow" w="med" len="med"/>
          </a:ln>
        </p:spPr>
        <p:txBody>
          <a:bodyPr/>
          <a:lstStyle/>
          <a:p>
            <a:endParaRPr lang="es-CL"/>
          </a:p>
        </p:txBody>
      </p:sp>
      <p:sp>
        <p:nvSpPr>
          <p:cNvPr id="77836" name="Line 13"/>
          <p:cNvSpPr>
            <a:spLocks noChangeShapeType="1"/>
          </p:cNvSpPr>
          <p:nvPr/>
        </p:nvSpPr>
        <p:spPr bwMode="auto">
          <a:xfrm flipV="1">
            <a:off x="2857488" y="4572008"/>
            <a:ext cx="2357454" cy="1500198"/>
          </a:xfrm>
          <a:prstGeom prst="line">
            <a:avLst/>
          </a:prstGeom>
          <a:noFill/>
          <a:ln w="38100">
            <a:solidFill>
              <a:srgbClr val="FF0000"/>
            </a:solidFill>
            <a:round/>
            <a:headEnd/>
            <a:tailEnd type="arrow" w="med" len="med"/>
          </a:ln>
        </p:spPr>
        <p:txBody>
          <a:bodyPr/>
          <a:lstStyle/>
          <a:p>
            <a:endParaRPr lang="es-CL"/>
          </a:p>
        </p:txBody>
      </p:sp>
      <p:sp>
        <p:nvSpPr>
          <p:cNvPr id="77837" name="Text Box 14"/>
          <p:cNvSpPr txBox="1">
            <a:spLocks noChangeArrowheads="1"/>
          </p:cNvSpPr>
          <p:nvPr/>
        </p:nvSpPr>
        <p:spPr bwMode="auto">
          <a:xfrm>
            <a:off x="1116013" y="214290"/>
            <a:ext cx="7019925" cy="579438"/>
          </a:xfrm>
          <a:prstGeom prst="rect">
            <a:avLst/>
          </a:prstGeom>
          <a:noFill/>
          <a:ln w="9525">
            <a:noFill/>
            <a:miter lim="800000"/>
            <a:headEnd/>
            <a:tailEnd/>
          </a:ln>
        </p:spPr>
        <p:txBody>
          <a:bodyPr>
            <a:spAutoFit/>
          </a:bodyPr>
          <a:lstStyle/>
          <a:p>
            <a:r>
              <a:rPr lang="es-MX" sz="3200" b="1" dirty="0">
                <a:solidFill>
                  <a:schemeClr val="accent2"/>
                </a:solidFill>
              </a:rPr>
              <a:t>Riesgos asociados en el botadero</a:t>
            </a:r>
            <a:endParaRPr lang="es-ES" sz="3200" b="1" dirty="0">
              <a:solidFill>
                <a:schemeClr val="accent2"/>
              </a:solidFill>
            </a:endParaRPr>
          </a:p>
        </p:txBody>
      </p:sp>
      <p:sp>
        <p:nvSpPr>
          <p:cNvPr id="77838" name="Text Box 19"/>
          <p:cNvSpPr txBox="1">
            <a:spLocks noChangeArrowheads="1"/>
          </p:cNvSpPr>
          <p:nvPr/>
        </p:nvSpPr>
        <p:spPr bwMode="auto">
          <a:xfrm>
            <a:off x="87313" y="1773238"/>
            <a:ext cx="2671762" cy="4446587"/>
          </a:xfrm>
          <a:prstGeom prst="rect">
            <a:avLst/>
          </a:prstGeom>
          <a:noFill/>
          <a:ln w="9525" algn="ctr">
            <a:noFill/>
            <a:miter lim="800000"/>
            <a:headEnd/>
            <a:tailEnd/>
          </a:ln>
        </p:spPr>
        <p:txBody>
          <a:bodyPr wrap="none">
            <a:spAutoFit/>
          </a:bodyPr>
          <a:lstStyle/>
          <a:p>
            <a:r>
              <a:rPr lang="es-MX" sz="2200">
                <a:solidFill>
                  <a:schemeClr val="accent2"/>
                </a:solidFill>
              </a:rPr>
              <a:t>Estos son algunos </a:t>
            </a:r>
          </a:p>
          <a:p>
            <a:r>
              <a:rPr lang="es-MX" sz="2200">
                <a:solidFill>
                  <a:schemeClr val="accent2"/>
                </a:solidFill>
              </a:rPr>
              <a:t>de los riesgos que </a:t>
            </a:r>
          </a:p>
          <a:p>
            <a:r>
              <a:rPr lang="es-MX" sz="2200">
                <a:solidFill>
                  <a:schemeClr val="accent2"/>
                </a:solidFill>
              </a:rPr>
              <a:t>estan asociados a </a:t>
            </a:r>
          </a:p>
          <a:p>
            <a:r>
              <a:rPr lang="es-MX" sz="2200">
                <a:solidFill>
                  <a:schemeClr val="accent2"/>
                </a:solidFill>
              </a:rPr>
              <a:t>esta actividad, </a:t>
            </a:r>
          </a:p>
          <a:p>
            <a:r>
              <a:rPr lang="es-MX" sz="2200">
                <a:solidFill>
                  <a:schemeClr val="accent2"/>
                </a:solidFill>
              </a:rPr>
              <a:t>debemos estar </a:t>
            </a:r>
          </a:p>
          <a:p>
            <a:r>
              <a:rPr lang="es-MX" sz="2200">
                <a:solidFill>
                  <a:schemeClr val="accent2"/>
                </a:solidFill>
              </a:rPr>
              <a:t>constantemente</a:t>
            </a:r>
          </a:p>
          <a:p>
            <a:r>
              <a:rPr lang="es-MX" sz="2200">
                <a:solidFill>
                  <a:schemeClr val="accent2"/>
                </a:solidFill>
              </a:rPr>
              <a:t>observando y </a:t>
            </a:r>
          </a:p>
          <a:p>
            <a:r>
              <a:rPr lang="es-MX" sz="2200">
                <a:solidFill>
                  <a:schemeClr val="accent2"/>
                </a:solidFill>
              </a:rPr>
              <a:t>evaluando cada </a:t>
            </a:r>
          </a:p>
          <a:p>
            <a:r>
              <a:rPr lang="es-MX" sz="2200">
                <a:solidFill>
                  <a:schemeClr val="accent2"/>
                </a:solidFill>
              </a:rPr>
              <a:t>vez que nos cambia</a:t>
            </a:r>
          </a:p>
          <a:p>
            <a:r>
              <a:rPr lang="es-MX" sz="2200">
                <a:solidFill>
                  <a:schemeClr val="accent2"/>
                </a:solidFill>
              </a:rPr>
              <a:t>la condici</a:t>
            </a:r>
            <a:r>
              <a:rPr lang="es-MX" sz="2200">
                <a:solidFill>
                  <a:schemeClr val="accent2"/>
                </a:solidFill>
                <a:latin typeface="ＭＳ Ｐゴシック" pitchFamily="34" charset="-128"/>
              </a:rPr>
              <a:t>ó</a:t>
            </a:r>
            <a:r>
              <a:rPr lang="es-MX" sz="2200">
                <a:solidFill>
                  <a:schemeClr val="accent2"/>
                </a:solidFill>
              </a:rPr>
              <a:t>n en </a:t>
            </a:r>
          </a:p>
          <a:p>
            <a:r>
              <a:rPr lang="es-MX" sz="2200">
                <a:solidFill>
                  <a:schemeClr val="accent2"/>
                </a:solidFill>
              </a:rPr>
              <a:t>nuestra </a:t>
            </a:r>
            <a:r>
              <a:rPr lang="es-MX" sz="2200">
                <a:solidFill>
                  <a:schemeClr val="accent2"/>
                </a:solidFill>
                <a:latin typeface="ＭＳ Ｐゴシック" pitchFamily="34" charset="-128"/>
              </a:rPr>
              <a:t>á</a:t>
            </a:r>
            <a:r>
              <a:rPr lang="es-MX" sz="2200">
                <a:solidFill>
                  <a:schemeClr val="accent2"/>
                </a:solidFill>
              </a:rPr>
              <a:t>rea de </a:t>
            </a:r>
          </a:p>
          <a:p>
            <a:r>
              <a:rPr lang="es-MX" sz="2200">
                <a:solidFill>
                  <a:schemeClr val="accent2"/>
                </a:solidFill>
              </a:rPr>
              <a:t>trabajo</a:t>
            </a:r>
          </a:p>
          <a:p>
            <a:r>
              <a:rPr lang="es-MX" sz="2200">
                <a:solidFill>
                  <a:schemeClr val="accent2"/>
                </a:solidFill>
              </a:rPr>
              <a:t> </a:t>
            </a:r>
            <a:endParaRPr lang="es-ES" sz="2200">
              <a:solidFill>
                <a:schemeClr val="accent2"/>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icture 027"/>
          <p:cNvPicPr>
            <a:picLocks noChangeAspect="1" noChangeArrowheads="1"/>
          </p:cNvPicPr>
          <p:nvPr/>
        </p:nvPicPr>
        <p:blipFill>
          <a:blip r:embed="rId2" cstate="print"/>
          <a:srcRect/>
          <a:stretch>
            <a:fillRect/>
          </a:stretch>
        </p:blipFill>
        <p:spPr bwMode="auto">
          <a:xfrm>
            <a:off x="971550" y="1452585"/>
            <a:ext cx="7016750" cy="5262563"/>
          </a:xfrm>
          <a:prstGeom prst="rect">
            <a:avLst/>
          </a:prstGeom>
          <a:noFill/>
          <a:ln w="19050">
            <a:solidFill>
              <a:schemeClr val="accent2"/>
            </a:solidFill>
            <a:miter lim="800000"/>
            <a:headEnd/>
            <a:tailEnd/>
          </a:ln>
        </p:spPr>
      </p:pic>
      <p:sp>
        <p:nvSpPr>
          <p:cNvPr id="1739781" name="Text Box 5"/>
          <p:cNvSpPr txBox="1">
            <a:spLocks noGrp="1" noChangeArrowheads="1"/>
          </p:cNvSpPr>
          <p:nvPr>
            <p:ph type="title"/>
          </p:nvPr>
        </p:nvSpPr>
        <p:spPr bwMode="auto">
          <a:xfrm>
            <a:off x="457200" y="561959"/>
            <a:ext cx="8229600" cy="509587"/>
          </a:xfrm>
          <a:ln>
            <a:miter lim="800000"/>
            <a:headEnd/>
            <a:tailEnd/>
          </a:ln>
        </p:spPr>
        <p:txBody>
          <a:bodyPr wrap="square" lIns="180000" tIns="0" rIns="180000" bIns="0" numCol="1" anchorCtr="0" compatLnSpc="1">
            <a:prstTxWarp prst="textNoShape">
              <a:avLst/>
            </a:prstTxWarp>
            <a:normAutofit fontScale="90000"/>
          </a:bodyPr>
          <a:lstStyle/>
          <a:p>
            <a:pPr>
              <a:defRPr/>
            </a:pPr>
            <a:r>
              <a:rPr lang="es-MX" sz="4000" dirty="0"/>
              <a:t>Riesgos asociados en el botadero</a:t>
            </a:r>
            <a:endParaRPr lang="es-ES" sz="4000" dirty="0"/>
          </a:p>
        </p:txBody>
      </p:sp>
      <p:sp>
        <p:nvSpPr>
          <p:cNvPr id="78852" name="Text Box 6"/>
          <p:cNvSpPr txBox="1">
            <a:spLocks noChangeArrowheads="1"/>
          </p:cNvSpPr>
          <p:nvPr/>
        </p:nvSpPr>
        <p:spPr bwMode="auto">
          <a:xfrm>
            <a:off x="2411413" y="5589588"/>
            <a:ext cx="4732337" cy="466725"/>
          </a:xfrm>
          <a:prstGeom prst="rect">
            <a:avLst/>
          </a:prstGeom>
          <a:solidFill>
            <a:srgbClr val="EAEAEA"/>
          </a:solidFill>
          <a:ln w="9525">
            <a:solidFill>
              <a:schemeClr val="accent2"/>
            </a:solidFill>
            <a:miter lim="800000"/>
            <a:headEnd/>
            <a:tailEnd/>
          </a:ln>
        </p:spPr>
        <p:txBody>
          <a:bodyPr>
            <a:spAutoFit/>
          </a:bodyPr>
          <a:lstStyle/>
          <a:p>
            <a:r>
              <a:rPr lang="es-ES" sz="2400">
                <a:solidFill>
                  <a:schemeClr val="accent2"/>
                </a:solidFill>
              </a:rPr>
              <a:t>Colisión entre camiones</a:t>
            </a:r>
          </a:p>
        </p:txBody>
      </p:sp>
      <p:sp>
        <p:nvSpPr>
          <p:cNvPr id="78853" name="AutoShape 7"/>
          <p:cNvSpPr>
            <a:spLocks noChangeArrowheads="1"/>
          </p:cNvSpPr>
          <p:nvPr/>
        </p:nvSpPr>
        <p:spPr bwMode="auto">
          <a:xfrm>
            <a:off x="3203575" y="2636838"/>
            <a:ext cx="2232025" cy="1584325"/>
          </a:xfrm>
          <a:prstGeom prst="irregularSeal1">
            <a:avLst/>
          </a:prstGeom>
          <a:noFill/>
          <a:ln w="38100" algn="ctr">
            <a:solidFill>
              <a:srgbClr val="FF3300"/>
            </a:solidFill>
            <a:miter lim="800000"/>
            <a:headEnd/>
            <a:tailEnd/>
          </a:ln>
        </p:spPr>
        <p:txBody>
          <a:bodyPr wrap="none" anchor="ctr"/>
          <a:lstStyle/>
          <a:p>
            <a:endParaRPr lang="es-CL"/>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7"/>
          <p:cNvPicPr>
            <a:picLocks noChangeAspect="1" noChangeArrowheads="1"/>
          </p:cNvPicPr>
          <p:nvPr/>
        </p:nvPicPr>
        <p:blipFill>
          <a:blip r:embed="rId3" cstate="print"/>
          <a:srcRect/>
          <a:stretch>
            <a:fillRect/>
          </a:stretch>
        </p:blipFill>
        <p:spPr bwMode="auto">
          <a:xfrm>
            <a:off x="1497013" y="963613"/>
            <a:ext cx="6746875" cy="5041900"/>
          </a:xfrm>
          <a:prstGeom prst="rect">
            <a:avLst/>
          </a:prstGeom>
          <a:noFill/>
          <a:ln w="9525">
            <a:solidFill>
              <a:schemeClr val="accent2"/>
            </a:solidFill>
            <a:miter lim="800000"/>
            <a:headEnd/>
            <a:tailEnd/>
          </a:ln>
        </p:spPr>
      </p:pic>
      <p:sp>
        <p:nvSpPr>
          <p:cNvPr id="79875" name="Text Box 4"/>
          <p:cNvSpPr txBox="1">
            <a:spLocks noChangeArrowheads="1"/>
          </p:cNvSpPr>
          <p:nvPr/>
        </p:nvSpPr>
        <p:spPr bwMode="auto">
          <a:xfrm>
            <a:off x="5429250" y="6045200"/>
            <a:ext cx="3589338" cy="461963"/>
          </a:xfrm>
          <a:prstGeom prst="rect">
            <a:avLst/>
          </a:prstGeom>
          <a:solidFill>
            <a:srgbClr val="EAEAEA"/>
          </a:solidFill>
          <a:ln w="9525">
            <a:solidFill>
              <a:schemeClr val="accent2"/>
            </a:solidFill>
            <a:miter lim="800000"/>
            <a:headEnd/>
            <a:tailEnd/>
          </a:ln>
        </p:spPr>
        <p:txBody>
          <a:bodyPr>
            <a:spAutoFit/>
          </a:bodyPr>
          <a:lstStyle/>
          <a:p>
            <a:r>
              <a:rPr lang="es-ES" sz="2400">
                <a:solidFill>
                  <a:schemeClr val="accent2"/>
                </a:solidFill>
              </a:rPr>
              <a:t>Colisión camión - pala</a:t>
            </a:r>
          </a:p>
        </p:txBody>
      </p:sp>
      <p:sp>
        <p:nvSpPr>
          <p:cNvPr id="79876" name="Text Box 7"/>
          <p:cNvSpPr txBox="1">
            <a:spLocks noChangeArrowheads="1"/>
          </p:cNvSpPr>
          <p:nvPr/>
        </p:nvSpPr>
        <p:spPr bwMode="auto">
          <a:xfrm>
            <a:off x="0" y="6045200"/>
            <a:ext cx="5214938" cy="461963"/>
          </a:xfrm>
          <a:prstGeom prst="rect">
            <a:avLst/>
          </a:prstGeom>
          <a:solidFill>
            <a:srgbClr val="EAEAEA"/>
          </a:solidFill>
          <a:ln w="9525">
            <a:solidFill>
              <a:schemeClr val="accent2"/>
            </a:solidFill>
            <a:miter lim="800000"/>
            <a:headEnd/>
            <a:tailEnd/>
          </a:ln>
        </p:spPr>
        <p:txBody>
          <a:bodyPr>
            <a:spAutoFit/>
          </a:bodyPr>
          <a:lstStyle/>
          <a:p>
            <a:r>
              <a:rPr lang="es-MX" sz="2400" dirty="0">
                <a:solidFill>
                  <a:schemeClr val="accent2"/>
                </a:solidFill>
              </a:rPr>
              <a:t>Aplastamiento de líneas eléctricas</a:t>
            </a:r>
            <a:endParaRPr lang="es-ES" sz="2400" dirty="0">
              <a:solidFill>
                <a:schemeClr val="accent2"/>
              </a:solidFill>
            </a:endParaRPr>
          </a:p>
        </p:txBody>
      </p:sp>
      <p:sp>
        <p:nvSpPr>
          <p:cNvPr id="79877" name="Line 10"/>
          <p:cNvSpPr>
            <a:spLocks noChangeShapeType="1"/>
          </p:cNvSpPr>
          <p:nvPr/>
        </p:nvSpPr>
        <p:spPr bwMode="auto">
          <a:xfrm flipV="1">
            <a:off x="3708400" y="5661025"/>
            <a:ext cx="935038" cy="288925"/>
          </a:xfrm>
          <a:prstGeom prst="line">
            <a:avLst/>
          </a:prstGeom>
          <a:noFill/>
          <a:ln w="38100">
            <a:solidFill>
              <a:srgbClr val="FF0000"/>
            </a:solidFill>
            <a:round/>
            <a:headEnd/>
            <a:tailEnd type="arrow" w="med" len="med"/>
          </a:ln>
        </p:spPr>
        <p:txBody>
          <a:bodyPr/>
          <a:lstStyle/>
          <a:p>
            <a:endParaRPr lang="es-CL"/>
          </a:p>
        </p:txBody>
      </p:sp>
      <p:sp>
        <p:nvSpPr>
          <p:cNvPr id="79878" name="Line 12"/>
          <p:cNvSpPr>
            <a:spLocks noChangeShapeType="1"/>
          </p:cNvSpPr>
          <p:nvPr/>
        </p:nvSpPr>
        <p:spPr bwMode="auto">
          <a:xfrm flipH="1" flipV="1">
            <a:off x="4500563" y="3716338"/>
            <a:ext cx="2808287" cy="2305050"/>
          </a:xfrm>
          <a:prstGeom prst="line">
            <a:avLst/>
          </a:prstGeom>
          <a:noFill/>
          <a:ln w="38100">
            <a:solidFill>
              <a:srgbClr val="FF0000"/>
            </a:solidFill>
            <a:round/>
            <a:headEnd/>
            <a:tailEnd type="arrow" w="med" len="med"/>
          </a:ln>
        </p:spPr>
        <p:txBody>
          <a:bodyPr/>
          <a:lstStyle/>
          <a:p>
            <a:endParaRPr lang="es-CL"/>
          </a:p>
        </p:txBody>
      </p:sp>
      <p:sp>
        <p:nvSpPr>
          <p:cNvPr id="79879" name="Text Box 13"/>
          <p:cNvSpPr txBox="1">
            <a:spLocks noChangeArrowheads="1"/>
          </p:cNvSpPr>
          <p:nvPr/>
        </p:nvSpPr>
        <p:spPr bwMode="auto">
          <a:xfrm>
            <a:off x="395320" y="285728"/>
            <a:ext cx="8820150" cy="579437"/>
          </a:xfrm>
          <a:prstGeom prst="rect">
            <a:avLst/>
          </a:prstGeom>
          <a:noFill/>
          <a:ln w="9525">
            <a:noFill/>
            <a:miter lim="800000"/>
            <a:headEnd/>
            <a:tailEnd/>
          </a:ln>
        </p:spPr>
        <p:txBody>
          <a:bodyPr>
            <a:spAutoFit/>
          </a:bodyPr>
          <a:lstStyle/>
          <a:p>
            <a:r>
              <a:rPr lang="es-MX" sz="3200" b="1" dirty="0">
                <a:solidFill>
                  <a:schemeClr val="accent2"/>
                </a:solidFill>
              </a:rPr>
              <a:t>Riesgos asociados en área de </a:t>
            </a:r>
            <a:r>
              <a:rPr lang="es-MX" sz="3200" b="1" dirty="0" smtClean="0">
                <a:solidFill>
                  <a:schemeClr val="accent2"/>
                </a:solidFill>
              </a:rPr>
              <a:t>carguío</a:t>
            </a:r>
            <a:endParaRPr lang="es-ES" sz="3200" b="1" dirty="0">
              <a:solidFill>
                <a:schemeClr val="accent2"/>
              </a:solidFill>
            </a:endParaRPr>
          </a:p>
        </p:txBody>
      </p:sp>
      <p:sp>
        <p:nvSpPr>
          <p:cNvPr id="79880" name="AutoShape 16"/>
          <p:cNvSpPr>
            <a:spLocks noChangeArrowheads="1"/>
          </p:cNvSpPr>
          <p:nvPr/>
        </p:nvSpPr>
        <p:spPr bwMode="auto">
          <a:xfrm rot="-1649949">
            <a:off x="4022725" y="1701800"/>
            <a:ext cx="2016125" cy="2519363"/>
          </a:xfrm>
          <a:prstGeom prst="irregularSeal1">
            <a:avLst/>
          </a:prstGeom>
          <a:noFill/>
          <a:ln w="38100" algn="ctr">
            <a:solidFill>
              <a:srgbClr val="FF3300"/>
            </a:solidFill>
            <a:miter lim="800000"/>
            <a:headEnd/>
            <a:tailEnd/>
          </a:ln>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9" descr="488"/>
          <p:cNvPicPr>
            <a:picLocks noChangeAspect="1" noChangeArrowheads="1"/>
          </p:cNvPicPr>
          <p:nvPr/>
        </p:nvPicPr>
        <p:blipFill>
          <a:blip r:embed="rId3" cstate="print"/>
          <a:srcRect/>
          <a:stretch>
            <a:fillRect/>
          </a:stretch>
        </p:blipFill>
        <p:spPr bwMode="auto">
          <a:xfrm>
            <a:off x="4714875" y="1411288"/>
            <a:ext cx="4321175" cy="3241675"/>
          </a:xfrm>
          <a:prstGeom prst="rect">
            <a:avLst/>
          </a:prstGeom>
          <a:noFill/>
          <a:ln w="19050">
            <a:solidFill>
              <a:schemeClr val="accent2"/>
            </a:solidFill>
            <a:miter lim="800000"/>
            <a:headEnd/>
            <a:tailEnd/>
          </a:ln>
        </p:spPr>
      </p:pic>
      <p:sp>
        <p:nvSpPr>
          <p:cNvPr id="80899" name="Text Box 3"/>
          <p:cNvSpPr txBox="1">
            <a:spLocks noChangeArrowheads="1"/>
          </p:cNvSpPr>
          <p:nvPr/>
        </p:nvSpPr>
        <p:spPr bwMode="auto">
          <a:xfrm>
            <a:off x="5786438" y="6045200"/>
            <a:ext cx="3128962" cy="461963"/>
          </a:xfrm>
          <a:prstGeom prst="rect">
            <a:avLst/>
          </a:prstGeom>
          <a:solidFill>
            <a:srgbClr val="EAEAEA"/>
          </a:solidFill>
          <a:ln w="9525">
            <a:solidFill>
              <a:schemeClr val="accent2"/>
            </a:solidFill>
            <a:miter lim="800000"/>
            <a:headEnd/>
            <a:tailEnd/>
          </a:ln>
        </p:spPr>
        <p:txBody>
          <a:bodyPr>
            <a:spAutoFit/>
          </a:bodyPr>
          <a:lstStyle/>
          <a:p>
            <a:r>
              <a:rPr lang="es-ES" sz="2400">
                <a:solidFill>
                  <a:schemeClr val="accent2"/>
                </a:solidFill>
              </a:rPr>
              <a:t>Cuasi volcamiento</a:t>
            </a:r>
          </a:p>
        </p:txBody>
      </p:sp>
      <p:sp>
        <p:nvSpPr>
          <p:cNvPr id="80900" name="Text Box 4"/>
          <p:cNvSpPr txBox="1">
            <a:spLocks noChangeArrowheads="1"/>
          </p:cNvSpPr>
          <p:nvPr/>
        </p:nvSpPr>
        <p:spPr bwMode="auto">
          <a:xfrm>
            <a:off x="179388" y="6045200"/>
            <a:ext cx="2106596" cy="466725"/>
          </a:xfrm>
          <a:prstGeom prst="rect">
            <a:avLst/>
          </a:prstGeom>
          <a:solidFill>
            <a:srgbClr val="EAEAEA"/>
          </a:solidFill>
          <a:ln w="9525">
            <a:solidFill>
              <a:schemeClr val="accent2"/>
            </a:solidFill>
            <a:miter lim="800000"/>
            <a:headEnd/>
            <a:tailEnd/>
          </a:ln>
        </p:spPr>
        <p:txBody>
          <a:bodyPr wrap="square">
            <a:spAutoFit/>
          </a:bodyPr>
          <a:lstStyle/>
          <a:p>
            <a:r>
              <a:rPr lang="es-ES" sz="2400" dirty="0" err="1">
                <a:solidFill>
                  <a:schemeClr val="accent2"/>
                </a:solidFill>
              </a:rPr>
              <a:t>Volcamiento</a:t>
            </a:r>
            <a:endParaRPr lang="es-ES" sz="2400" dirty="0">
              <a:solidFill>
                <a:schemeClr val="accent2"/>
              </a:solidFill>
            </a:endParaRPr>
          </a:p>
        </p:txBody>
      </p:sp>
      <p:sp>
        <p:nvSpPr>
          <p:cNvPr id="80901" name="Line 6"/>
          <p:cNvSpPr>
            <a:spLocks noChangeShapeType="1"/>
          </p:cNvSpPr>
          <p:nvPr/>
        </p:nvSpPr>
        <p:spPr bwMode="auto">
          <a:xfrm flipV="1">
            <a:off x="7380288" y="4005263"/>
            <a:ext cx="144462" cy="2087562"/>
          </a:xfrm>
          <a:prstGeom prst="line">
            <a:avLst/>
          </a:prstGeom>
          <a:noFill/>
          <a:ln w="38100">
            <a:solidFill>
              <a:srgbClr val="FF0000"/>
            </a:solidFill>
            <a:round/>
            <a:headEnd/>
            <a:tailEnd type="arrow" w="med" len="med"/>
          </a:ln>
        </p:spPr>
        <p:txBody>
          <a:bodyPr/>
          <a:lstStyle/>
          <a:p>
            <a:endParaRPr lang="es-CL"/>
          </a:p>
        </p:txBody>
      </p:sp>
      <p:sp>
        <p:nvSpPr>
          <p:cNvPr id="80902" name="Text Box 7"/>
          <p:cNvSpPr txBox="1">
            <a:spLocks noChangeArrowheads="1"/>
          </p:cNvSpPr>
          <p:nvPr/>
        </p:nvSpPr>
        <p:spPr bwMode="auto">
          <a:xfrm>
            <a:off x="0" y="549275"/>
            <a:ext cx="8964613" cy="519113"/>
          </a:xfrm>
          <a:prstGeom prst="rect">
            <a:avLst/>
          </a:prstGeom>
          <a:noFill/>
          <a:ln w="9525">
            <a:noFill/>
            <a:miter lim="800000"/>
            <a:headEnd/>
            <a:tailEnd/>
          </a:ln>
        </p:spPr>
        <p:txBody>
          <a:bodyPr>
            <a:spAutoFit/>
          </a:bodyPr>
          <a:lstStyle/>
          <a:p>
            <a:r>
              <a:rPr lang="es-MX" sz="2800">
                <a:solidFill>
                  <a:schemeClr val="accent2"/>
                </a:solidFill>
              </a:rPr>
              <a:t>Riesgos asociados en los caminos de transporte</a:t>
            </a:r>
            <a:endParaRPr lang="es-ES" sz="2800">
              <a:solidFill>
                <a:schemeClr val="accent2"/>
              </a:solidFill>
            </a:endParaRPr>
          </a:p>
        </p:txBody>
      </p:sp>
      <p:pic>
        <p:nvPicPr>
          <p:cNvPr id="80903" name="Picture 10" descr="Caex 475-1"/>
          <p:cNvPicPr>
            <a:picLocks noChangeAspect="1" noChangeArrowheads="1"/>
          </p:cNvPicPr>
          <p:nvPr/>
        </p:nvPicPr>
        <p:blipFill>
          <a:blip r:embed="rId4" cstate="print"/>
          <a:srcRect/>
          <a:stretch>
            <a:fillRect/>
          </a:stretch>
        </p:blipFill>
        <p:spPr bwMode="auto">
          <a:xfrm>
            <a:off x="179388" y="1393825"/>
            <a:ext cx="4321175" cy="3241675"/>
          </a:xfrm>
          <a:prstGeom prst="rect">
            <a:avLst/>
          </a:prstGeom>
          <a:noFill/>
          <a:ln w="19050">
            <a:solidFill>
              <a:schemeClr val="accent2"/>
            </a:solidFill>
            <a:miter lim="800000"/>
            <a:headEnd/>
            <a:tailEnd/>
          </a:ln>
        </p:spPr>
      </p:pic>
      <p:sp>
        <p:nvSpPr>
          <p:cNvPr id="80904" name="Line 5"/>
          <p:cNvSpPr>
            <a:spLocks noChangeShapeType="1"/>
          </p:cNvSpPr>
          <p:nvPr/>
        </p:nvSpPr>
        <p:spPr bwMode="auto">
          <a:xfrm flipV="1">
            <a:off x="1116013" y="3789363"/>
            <a:ext cx="935037" cy="2303462"/>
          </a:xfrm>
          <a:prstGeom prst="line">
            <a:avLst/>
          </a:prstGeom>
          <a:noFill/>
          <a:ln w="38100">
            <a:solidFill>
              <a:srgbClr val="FF0000"/>
            </a:solidFill>
            <a:round/>
            <a:headEnd/>
            <a:tailEnd type="arrow" w="med" len="med"/>
          </a:ln>
        </p:spPr>
        <p:txBody>
          <a:bodyPr/>
          <a:lstStyle/>
          <a:p>
            <a:endParaRPr lang="es-CL"/>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SCN3358"/>
          <p:cNvPicPr>
            <a:picLocks noChangeAspect="1" noChangeArrowheads="1"/>
          </p:cNvPicPr>
          <p:nvPr/>
        </p:nvPicPr>
        <p:blipFill>
          <a:blip r:embed="rId2" cstate="print"/>
          <a:srcRect t="13503"/>
          <a:stretch>
            <a:fillRect/>
          </a:stretch>
        </p:blipFill>
        <p:spPr bwMode="auto">
          <a:xfrm>
            <a:off x="684213" y="908050"/>
            <a:ext cx="3744912" cy="2430463"/>
          </a:xfrm>
          <a:prstGeom prst="rect">
            <a:avLst/>
          </a:prstGeom>
          <a:noFill/>
          <a:ln w="9525">
            <a:solidFill>
              <a:schemeClr val="accent2"/>
            </a:solidFill>
            <a:miter lim="800000"/>
            <a:headEnd/>
            <a:tailEnd/>
          </a:ln>
        </p:spPr>
      </p:pic>
      <p:pic>
        <p:nvPicPr>
          <p:cNvPr id="81923" name="Picture 3" descr="DSCN3359"/>
          <p:cNvPicPr>
            <a:picLocks noChangeAspect="1" noChangeArrowheads="1"/>
          </p:cNvPicPr>
          <p:nvPr/>
        </p:nvPicPr>
        <p:blipFill>
          <a:blip r:embed="rId3" cstate="print"/>
          <a:srcRect/>
          <a:stretch>
            <a:fillRect/>
          </a:stretch>
        </p:blipFill>
        <p:spPr bwMode="auto">
          <a:xfrm>
            <a:off x="5003800" y="908050"/>
            <a:ext cx="3455988" cy="2424113"/>
          </a:xfrm>
          <a:prstGeom prst="rect">
            <a:avLst/>
          </a:prstGeom>
          <a:noFill/>
          <a:ln w="9525">
            <a:solidFill>
              <a:schemeClr val="accent2"/>
            </a:solidFill>
            <a:miter lim="800000"/>
            <a:headEnd/>
            <a:tailEnd/>
          </a:ln>
        </p:spPr>
      </p:pic>
      <p:pic>
        <p:nvPicPr>
          <p:cNvPr id="81924" name="Picture 4" descr="DSCN3360"/>
          <p:cNvPicPr>
            <a:picLocks noChangeAspect="1" noChangeArrowheads="1"/>
          </p:cNvPicPr>
          <p:nvPr/>
        </p:nvPicPr>
        <p:blipFill>
          <a:blip r:embed="rId4" cstate="print"/>
          <a:srcRect b="7687"/>
          <a:stretch>
            <a:fillRect/>
          </a:stretch>
        </p:blipFill>
        <p:spPr bwMode="auto">
          <a:xfrm>
            <a:off x="684213" y="3429000"/>
            <a:ext cx="3743325" cy="2592388"/>
          </a:xfrm>
          <a:prstGeom prst="rect">
            <a:avLst/>
          </a:prstGeom>
          <a:noFill/>
          <a:ln w="9525">
            <a:solidFill>
              <a:schemeClr val="accent2"/>
            </a:solidFill>
            <a:miter lim="800000"/>
            <a:headEnd/>
            <a:tailEnd/>
          </a:ln>
        </p:spPr>
      </p:pic>
      <p:pic>
        <p:nvPicPr>
          <p:cNvPr id="81925" name="Picture 5" descr="DSCN3362"/>
          <p:cNvPicPr>
            <a:picLocks noChangeAspect="1" noChangeArrowheads="1"/>
          </p:cNvPicPr>
          <p:nvPr/>
        </p:nvPicPr>
        <p:blipFill>
          <a:blip r:embed="rId5" cstate="print"/>
          <a:srcRect b="7687"/>
          <a:stretch>
            <a:fillRect/>
          </a:stretch>
        </p:blipFill>
        <p:spPr bwMode="auto">
          <a:xfrm>
            <a:off x="5003800" y="3429000"/>
            <a:ext cx="3529013" cy="2592388"/>
          </a:xfrm>
          <a:prstGeom prst="rect">
            <a:avLst/>
          </a:prstGeom>
          <a:noFill/>
          <a:ln w="9525">
            <a:solidFill>
              <a:schemeClr val="accent2"/>
            </a:solidFill>
            <a:miter lim="800000"/>
            <a:headEnd/>
            <a:tailEnd/>
          </a:ln>
        </p:spPr>
      </p:pic>
      <p:sp>
        <p:nvSpPr>
          <p:cNvPr id="81926" name="Text Box 6"/>
          <p:cNvSpPr txBox="1">
            <a:spLocks noChangeArrowheads="1"/>
          </p:cNvSpPr>
          <p:nvPr/>
        </p:nvSpPr>
        <p:spPr bwMode="auto">
          <a:xfrm>
            <a:off x="322296" y="165081"/>
            <a:ext cx="9036050" cy="549275"/>
          </a:xfrm>
          <a:prstGeom prst="rect">
            <a:avLst/>
          </a:prstGeom>
          <a:noFill/>
          <a:ln w="9525">
            <a:noFill/>
            <a:miter lim="800000"/>
            <a:headEnd/>
            <a:tailEnd/>
          </a:ln>
        </p:spPr>
        <p:txBody>
          <a:bodyPr>
            <a:spAutoFit/>
          </a:bodyPr>
          <a:lstStyle/>
          <a:p>
            <a:r>
              <a:rPr lang="es-MX" sz="3000" dirty="0">
                <a:solidFill>
                  <a:schemeClr val="accent2"/>
                </a:solidFill>
              </a:rPr>
              <a:t>Riesgos asociados en el estacionamiento</a:t>
            </a:r>
            <a:endParaRPr lang="es-ES" sz="3000" dirty="0">
              <a:solidFill>
                <a:schemeClr val="accent2"/>
              </a:solidFill>
            </a:endParaRPr>
          </a:p>
        </p:txBody>
      </p:sp>
      <p:sp>
        <p:nvSpPr>
          <p:cNvPr id="81927" name="Text Box 7"/>
          <p:cNvSpPr txBox="1">
            <a:spLocks noChangeArrowheads="1"/>
          </p:cNvSpPr>
          <p:nvPr/>
        </p:nvSpPr>
        <p:spPr bwMode="auto">
          <a:xfrm>
            <a:off x="3708400" y="6092825"/>
            <a:ext cx="2117725" cy="457200"/>
          </a:xfrm>
          <a:prstGeom prst="rect">
            <a:avLst/>
          </a:prstGeom>
          <a:noFill/>
          <a:ln w="9525" algn="ctr">
            <a:noFill/>
            <a:miter lim="800000"/>
            <a:headEnd/>
            <a:tailEnd/>
          </a:ln>
        </p:spPr>
        <p:txBody>
          <a:bodyPr wrap="none">
            <a:spAutoFit/>
          </a:bodyPr>
          <a:lstStyle/>
          <a:p>
            <a:r>
              <a:rPr lang="es-ES" sz="2400">
                <a:solidFill>
                  <a:schemeClr val="accent2"/>
                </a:solidFill>
              </a:rPr>
              <a:t>Aplastamiento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8" descr="DSC02041"/>
          <p:cNvPicPr>
            <a:picLocks noChangeAspect="1" noChangeArrowheads="1"/>
          </p:cNvPicPr>
          <p:nvPr/>
        </p:nvPicPr>
        <p:blipFill>
          <a:blip r:embed="rId2" cstate="print"/>
          <a:srcRect/>
          <a:stretch>
            <a:fillRect/>
          </a:stretch>
        </p:blipFill>
        <p:spPr bwMode="auto">
          <a:xfrm>
            <a:off x="323850" y="1557338"/>
            <a:ext cx="8315325" cy="4676775"/>
          </a:xfrm>
          <a:prstGeom prst="rect">
            <a:avLst/>
          </a:prstGeom>
          <a:noFill/>
          <a:ln w="9525">
            <a:noFill/>
            <a:miter lim="800000"/>
            <a:headEnd/>
            <a:tailEnd/>
          </a:ln>
        </p:spPr>
      </p:pic>
      <p:sp>
        <p:nvSpPr>
          <p:cNvPr id="90115" name="Rectangle 6"/>
          <p:cNvSpPr>
            <a:spLocks noChangeArrowheads="1"/>
          </p:cNvSpPr>
          <p:nvPr/>
        </p:nvSpPr>
        <p:spPr bwMode="auto">
          <a:xfrm>
            <a:off x="684213" y="332656"/>
            <a:ext cx="7772400" cy="1081088"/>
          </a:xfrm>
          <a:prstGeom prst="rect">
            <a:avLst/>
          </a:prstGeom>
          <a:noFill/>
          <a:ln w="9525">
            <a:noFill/>
            <a:miter lim="800000"/>
            <a:headEnd/>
            <a:tailEnd/>
          </a:ln>
        </p:spPr>
        <p:txBody>
          <a:bodyPr anchor="ctr"/>
          <a:lstStyle/>
          <a:p>
            <a:r>
              <a:rPr lang="en-US" sz="3600" dirty="0">
                <a:solidFill>
                  <a:schemeClr val="tx2"/>
                </a:solidFill>
                <a:latin typeface="Times" pitchFamily="18" charset="0"/>
              </a:rPr>
              <a:t>FIN</a:t>
            </a:r>
            <a:br>
              <a:rPr lang="en-US" sz="3600" dirty="0">
                <a:solidFill>
                  <a:schemeClr val="tx2"/>
                </a:solidFill>
                <a:latin typeface="Times" pitchFamily="18" charset="0"/>
              </a:rPr>
            </a:br>
            <a:r>
              <a:rPr lang="en-US" sz="3600" dirty="0">
                <a:solidFill>
                  <a:schemeClr val="tx2"/>
                </a:solidFill>
                <a:latin typeface="Times" pitchFamily="18" charset="0"/>
              </a:rPr>
              <a:t>SEGURIDAD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p:cNvSpPr>
          <p:nvPr>
            <p:ph type="body" idx="4294967295"/>
          </p:nvPr>
        </p:nvSpPr>
        <p:spPr>
          <a:xfrm>
            <a:off x="395288" y="271463"/>
            <a:ext cx="8229600" cy="4525962"/>
          </a:xfrm>
        </p:spPr>
        <p:txBody>
          <a:bodyPr/>
          <a:lstStyle/>
          <a:p>
            <a:pPr eaLnBrk="1" hangingPunct="1">
              <a:buFontTx/>
              <a:buNone/>
            </a:pPr>
            <a:r>
              <a:rPr lang="es-ES_tradnl" sz="2400" b="1" dirty="0" smtClean="0"/>
              <a:t> ESTE  EQUIPO  FUE DISEÑADO  EXCLUSIVAMENTE  PARA:</a:t>
            </a:r>
          </a:p>
          <a:p>
            <a:pPr eaLnBrk="1" hangingPunct="1"/>
            <a:endParaRPr lang="es-ES_tradnl" sz="2400" b="1" dirty="0" smtClean="0"/>
          </a:p>
          <a:p>
            <a:pPr eaLnBrk="1" hangingPunct="1"/>
            <a:endParaRPr lang="es-ES_tradnl" sz="2400" b="1" dirty="0" smtClean="0"/>
          </a:p>
          <a:p>
            <a:pPr eaLnBrk="1" hangingPunct="1"/>
            <a:r>
              <a:rPr lang="es-ES_tradnl" sz="2400" b="1" dirty="0" smtClean="0"/>
              <a:t>1.- SER CARGADO </a:t>
            </a:r>
          </a:p>
          <a:p>
            <a:pPr eaLnBrk="1" hangingPunct="1"/>
            <a:r>
              <a:rPr lang="es-ES_tradnl" sz="2400" b="1" dirty="0" smtClean="0"/>
              <a:t>2.- TRANSPORTAR</a:t>
            </a:r>
          </a:p>
          <a:p>
            <a:pPr eaLnBrk="1" hangingPunct="1"/>
            <a:r>
              <a:rPr lang="es-ES_tradnl" sz="2400" b="1" dirty="0" smtClean="0"/>
              <a:t>3.- DESCARGAR.</a:t>
            </a:r>
            <a:endParaRPr lang="es-ES" sz="2400" b="1" dirty="0" smtClean="0"/>
          </a:p>
        </p:txBody>
      </p:sp>
      <p:pic>
        <p:nvPicPr>
          <p:cNvPr id="91139" name="Picture 4" descr="930INTR"/>
          <p:cNvPicPr>
            <a:picLocks noChangeAspect="1" noChangeArrowheads="1"/>
          </p:cNvPicPr>
          <p:nvPr/>
        </p:nvPicPr>
        <p:blipFill>
          <a:blip r:embed="rId2" cstate="print"/>
          <a:srcRect/>
          <a:stretch>
            <a:fillRect/>
          </a:stretch>
        </p:blipFill>
        <p:spPr bwMode="auto">
          <a:xfrm>
            <a:off x="5219700" y="765175"/>
            <a:ext cx="3384550" cy="2538413"/>
          </a:xfrm>
          <a:prstGeom prst="rect">
            <a:avLst/>
          </a:prstGeom>
          <a:noFill/>
          <a:ln w="9525">
            <a:noFill/>
            <a:miter lim="800000"/>
            <a:headEnd/>
            <a:tailEnd/>
          </a:ln>
        </p:spPr>
      </p:pic>
      <p:pic>
        <p:nvPicPr>
          <p:cNvPr id="91140" name="Picture 5" descr="67"/>
          <p:cNvPicPr>
            <a:picLocks noChangeAspect="1" noChangeArrowheads="1"/>
          </p:cNvPicPr>
          <p:nvPr/>
        </p:nvPicPr>
        <p:blipFill>
          <a:blip r:embed="rId3" cstate="print"/>
          <a:srcRect/>
          <a:stretch>
            <a:fillRect/>
          </a:stretch>
        </p:blipFill>
        <p:spPr bwMode="auto">
          <a:xfrm>
            <a:off x="512763" y="3713163"/>
            <a:ext cx="3963987" cy="2641600"/>
          </a:xfrm>
          <a:prstGeom prst="rect">
            <a:avLst/>
          </a:prstGeom>
          <a:noFill/>
          <a:ln w="9525">
            <a:noFill/>
            <a:miter lim="800000"/>
            <a:headEnd/>
            <a:tailEnd/>
          </a:ln>
        </p:spPr>
      </p:pic>
      <p:pic>
        <p:nvPicPr>
          <p:cNvPr id="91141" name="Picture 6" descr="65"/>
          <p:cNvPicPr>
            <a:picLocks noChangeAspect="1" noChangeArrowheads="1"/>
          </p:cNvPicPr>
          <p:nvPr/>
        </p:nvPicPr>
        <p:blipFill>
          <a:blip r:embed="rId4" cstate="print"/>
          <a:srcRect/>
          <a:stretch>
            <a:fillRect/>
          </a:stretch>
        </p:blipFill>
        <p:spPr bwMode="auto">
          <a:xfrm>
            <a:off x="4932363" y="3789363"/>
            <a:ext cx="3816350" cy="2543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WordArt 4"/>
          <p:cNvSpPr>
            <a:spLocks noChangeArrowheads="1" noChangeShapeType="1" noTextEdit="1"/>
          </p:cNvSpPr>
          <p:nvPr/>
        </p:nvSpPr>
        <p:spPr bwMode="auto">
          <a:xfrm>
            <a:off x="458788" y="4797425"/>
            <a:ext cx="8353425" cy="1541463"/>
          </a:xfrm>
          <a:prstGeom prst="rect">
            <a:avLst/>
          </a:prstGeom>
        </p:spPr>
        <p:txBody>
          <a:bodyPr wrap="none" fromWordArt="1">
            <a:prstTxWarp prst="textPlain">
              <a:avLst>
                <a:gd name="adj" fmla="val 50000"/>
              </a:avLst>
            </a:prstTxWarp>
          </a:bodyPr>
          <a:lstStyle/>
          <a:p>
            <a:pPr algn="ctr"/>
            <a:r>
              <a:rPr lang="es-CL" kern="10">
                <a:ln w="9525">
                  <a:noFill/>
                  <a:round/>
                  <a:headEnd/>
                  <a:tailEnd/>
                </a:ln>
                <a:noFill/>
                <a:latin typeface="Impact"/>
              </a:rPr>
              <a:t>Cargar Camiones de Alto Tonelaje y </a:t>
            </a:r>
          </a:p>
          <a:p>
            <a:pPr algn="ctr"/>
            <a:r>
              <a:rPr lang="es-CL" kern="10">
                <a:ln w="9525">
                  <a:noFill/>
                  <a:round/>
                  <a:headEnd/>
                  <a:tailEnd/>
                </a:ln>
                <a:noFill/>
                <a:latin typeface="Impact"/>
              </a:rPr>
              <a:t>Desarrollo de Bancos de Producción</a:t>
            </a:r>
          </a:p>
        </p:txBody>
      </p:sp>
      <p:sp>
        <p:nvSpPr>
          <p:cNvPr id="92163" name="Rectangle 5"/>
          <p:cNvSpPr>
            <a:spLocks noChangeArrowheads="1"/>
          </p:cNvSpPr>
          <p:nvPr/>
        </p:nvSpPr>
        <p:spPr bwMode="auto">
          <a:xfrm>
            <a:off x="0" y="0"/>
            <a:ext cx="9144000" cy="838200"/>
          </a:xfrm>
          <a:prstGeom prst="rect">
            <a:avLst/>
          </a:prstGeom>
          <a:noFill/>
          <a:ln w="9525">
            <a:noFill/>
            <a:miter lim="800000"/>
            <a:headEnd/>
            <a:tailEnd/>
          </a:ln>
        </p:spPr>
        <p:txBody>
          <a:bodyPr lIns="180000" tIns="0" rIns="180000" bIns="0" anchor="ctr"/>
          <a:lstStyle/>
          <a:p>
            <a:pPr>
              <a:lnSpc>
                <a:spcPct val="80000"/>
              </a:lnSpc>
            </a:pPr>
            <a:r>
              <a:rPr lang="es-ES" sz="3200"/>
              <a:t>Función principal</a:t>
            </a:r>
          </a:p>
        </p:txBody>
      </p:sp>
      <p:sp>
        <p:nvSpPr>
          <p:cNvPr id="92164" name="Rectangle 6"/>
          <p:cNvSpPr>
            <a:spLocks noChangeArrowheads="1"/>
          </p:cNvSpPr>
          <p:nvPr/>
        </p:nvSpPr>
        <p:spPr bwMode="auto">
          <a:xfrm>
            <a:off x="107950" y="908050"/>
            <a:ext cx="8229600" cy="749300"/>
          </a:xfrm>
          <a:prstGeom prst="rect">
            <a:avLst/>
          </a:prstGeom>
          <a:noFill/>
          <a:ln w="9525">
            <a:noFill/>
            <a:miter lim="800000"/>
            <a:headEnd/>
            <a:tailEnd/>
          </a:ln>
        </p:spPr>
        <p:txBody>
          <a:bodyPr/>
          <a:lstStyle/>
          <a:p>
            <a:pPr marL="342900" indent="-342900">
              <a:lnSpc>
                <a:spcPct val="90000"/>
              </a:lnSpc>
              <a:spcBef>
                <a:spcPct val="20000"/>
              </a:spcBef>
              <a:buClr>
                <a:schemeClr val="accent2"/>
              </a:buClr>
              <a:buFont typeface="Arial" pitchFamily="34" charset="0"/>
              <a:buChar char="●"/>
            </a:pPr>
            <a:r>
              <a:rPr lang="es-ES" sz="2400"/>
              <a:t>Transporte mina</a:t>
            </a:r>
          </a:p>
        </p:txBody>
      </p:sp>
      <p:pic>
        <p:nvPicPr>
          <p:cNvPr id="92165" name="Picture 11" descr="66"/>
          <p:cNvPicPr>
            <a:picLocks noChangeAspect="1" noChangeArrowheads="1"/>
          </p:cNvPicPr>
          <p:nvPr/>
        </p:nvPicPr>
        <p:blipFill>
          <a:blip r:embed="rId3" cstate="print"/>
          <a:srcRect/>
          <a:stretch>
            <a:fillRect/>
          </a:stretch>
        </p:blipFill>
        <p:spPr bwMode="auto">
          <a:xfrm>
            <a:off x="684213" y="1492250"/>
            <a:ext cx="7847012" cy="5032375"/>
          </a:xfrm>
          <a:prstGeom prst="rect">
            <a:avLst/>
          </a:prstGeom>
          <a:noFill/>
          <a:ln w="9525">
            <a:solidFill>
              <a:schemeClr val="accent2"/>
            </a:solid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4282" y="161908"/>
            <a:ext cx="8686800" cy="838200"/>
          </a:xfrm>
        </p:spPr>
        <p:txBody>
          <a:bodyPr/>
          <a:lstStyle/>
          <a:p>
            <a:pPr eaLnBrk="1" fontAlgn="auto" hangingPunct="1">
              <a:spcAft>
                <a:spcPts val="0"/>
              </a:spcAft>
              <a:defRPr/>
            </a:pPr>
            <a:r>
              <a:rPr lang="es-ES" dirty="0" smtClean="0"/>
              <a:t>Características principales</a:t>
            </a:r>
          </a:p>
        </p:txBody>
      </p:sp>
      <p:pic>
        <p:nvPicPr>
          <p:cNvPr id="93187" name="Picture 4" descr="67"/>
          <p:cNvPicPr>
            <a:picLocks noChangeAspect="1" noChangeArrowheads="1"/>
          </p:cNvPicPr>
          <p:nvPr/>
        </p:nvPicPr>
        <p:blipFill>
          <a:blip r:embed="rId2" cstate="print"/>
          <a:srcRect/>
          <a:stretch>
            <a:fillRect/>
          </a:stretch>
        </p:blipFill>
        <p:spPr bwMode="auto">
          <a:xfrm>
            <a:off x="214282" y="908051"/>
            <a:ext cx="8786874" cy="58785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cstate="print"/>
          <a:stretch>
            <a:fillRect/>
          </a:stretch>
        </p:blipFill>
        <p:spPr>
          <a:xfrm>
            <a:off x="1365250" y="1303338"/>
            <a:ext cx="6565900" cy="4268787"/>
          </a:xfrm>
          <a:prstGeom prst="rect">
            <a:avLst/>
          </a:prstGeom>
          <a:ln>
            <a:noFill/>
          </a:ln>
          <a:effectLst>
            <a:outerShdw blurRad="292100" dist="139700" dir="2700000" algn="tl" rotWithShape="0">
              <a:srgbClr val="333333">
                <a:alpha val="65000"/>
              </a:srgbClr>
            </a:outerShdw>
          </a:effectLst>
        </p:spPr>
      </p:pic>
      <p:sp>
        <p:nvSpPr>
          <p:cNvPr id="13317" name="Text Box 5"/>
          <p:cNvSpPr txBox="1">
            <a:spLocks noChangeArrowheads="1"/>
          </p:cNvSpPr>
          <p:nvPr/>
        </p:nvSpPr>
        <p:spPr bwMode="auto">
          <a:xfrm>
            <a:off x="4932363" y="528638"/>
            <a:ext cx="971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Cabina </a:t>
            </a:r>
            <a:endParaRPr lang="es-ES" sz="1800" b="0" dirty="0">
              <a:solidFill>
                <a:srgbClr val="0033CC"/>
              </a:solidFill>
              <a:latin typeface="Arial" charset="0"/>
              <a:cs typeface="Arial" charset="0"/>
            </a:endParaRPr>
          </a:p>
        </p:txBody>
      </p:sp>
      <p:sp>
        <p:nvSpPr>
          <p:cNvPr id="13318" name="Line 6"/>
          <p:cNvSpPr>
            <a:spLocks noChangeShapeType="1"/>
          </p:cNvSpPr>
          <p:nvPr/>
        </p:nvSpPr>
        <p:spPr bwMode="auto">
          <a:xfrm flipH="1">
            <a:off x="4356100" y="895350"/>
            <a:ext cx="1008063" cy="1309688"/>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
        <p:nvSpPr>
          <p:cNvPr id="13319" name="Text Box 7"/>
          <p:cNvSpPr txBox="1">
            <a:spLocks noChangeArrowheads="1"/>
          </p:cNvSpPr>
          <p:nvPr/>
        </p:nvSpPr>
        <p:spPr bwMode="auto">
          <a:xfrm>
            <a:off x="1743075" y="260350"/>
            <a:ext cx="19748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Gabinete Control </a:t>
            </a:r>
            <a:endParaRPr lang="es-ES" sz="1800" b="0" dirty="0">
              <a:solidFill>
                <a:srgbClr val="0033CC"/>
              </a:solidFill>
              <a:latin typeface="Arial" charset="0"/>
              <a:cs typeface="Arial" charset="0"/>
            </a:endParaRPr>
          </a:p>
        </p:txBody>
      </p:sp>
      <p:sp>
        <p:nvSpPr>
          <p:cNvPr id="13320" name="Line 8"/>
          <p:cNvSpPr>
            <a:spLocks noChangeShapeType="1"/>
          </p:cNvSpPr>
          <p:nvPr/>
        </p:nvSpPr>
        <p:spPr bwMode="auto">
          <a:xfrm>
            <a:off x="2700338" y="627063"/>
            <a:ext cx="719137" cy="1793875"/>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
        <p:nvSpPr>
          <p:cNvPr id="13321" name="Text Box 9"/>
          <p:cNvSpPr txBox="1">
            <a:spLocks noChangeArrowheads="1"/>
          </p:cNvSpPr>
          <p:nvPr/>
        </p:nvSpPr>
        <p:spPr bwMode="auto">
          <a:xfrm>
            <a:off x="808038" y="6040438"/>
            <a:ext cx="1606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Caja baterías </a:t>
            </a:r>
            <a:endParaRPr lang="es-ES" sz="1800" b="0" dirty="0">
              <a:solidFill>
                <a:srgbClr val="0033CC"/>
              </a:solidFill>
              <a:latin typeface="Arial" charset="0"/>
              <a:cs typeface="Arial" charset="0"/>
            </a:endParaRPr>
          </a:p>
        </p:txBody>
      </p:sp>
      <p:sp>
        <p:nvSpPr>
          <p:cNvPr id="13322" name="Line 10"/>
          <p:cNvSpPr>
            <a:spLocks noChangeShapeType="1"/>
          </p:cNvSpPr>
          <p:nvPr/>
        </p:nvSpPr>
        <p:spPr bwMode="auto">
          <a:xfrm flipV="1">
            <a:off x="1743075" y="4724400"/>
            <a:ext cx="671513" cy="1316038"/>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
        <p:nvSpPr>
          <p:cNvPr id="13323" name="Text Box 11"/>
          <p:cNvSpPr txBox="1">
            <a:spLocks noChangeArrowheads="1"/>
          </p:cNvSpPr>
          <p:nvPr/>
        </p:nvSpPr>
        <p:spPr bwMode="auto">
          <a:xfrm>
            <a:off x="4264025" y="5772150"/>
            <a:ext cx="16319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Filtros de aire </a:t>
            </a:r>
            <a:endParaRPr lang="es-ES" sz="1800" b="0" dirty="0">
              <a:solidFill>
                <a:srgbClr val="0033CC"/>
              </a:solidFill>
              <a:latin typeface="Arial" charset="0"/>
              <a:cs typeface="Arial" charset="0"/>
            </a:endParaRPr>
          </a:p>
        </p:txBody>
      </p:sp>
      <p:sp>
        <p:nvSpPr>
          <p:cNvPr id="13324" name="Line 12"/>
          <p:cNvSpPr>
            <a:spLocks noChangeShapeType="1"/>
          </p:cNvSpPr>
          <p:nvPr/>
        </p:nvSpPr>
        <p:spPr bwMode="auto">
          <a:xfrm flipH="1" flipV="1">
            <a:off x="4356100" y="3716338"/>
            <a:ext cx="720725" cy="2055812"/>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
        <p:nvSpPr>
          <p:cNvPr id="13325" name="Text Box 13"/>
          <p:cNvSpPr txBox="1">
            <a:spLocks noChangeArrowheads="1"/>
          </p:cNvSpPr>
          <p:nvPr/>
        </p:nvSpPr>
        <p:spPr bwMode="auto">
          <a:xfrm>
            <a:off x="87313" y="1000125"/>
            <a:ext cx="20256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Conjunto parrillas </a:t>
            </a:r>
            <a:endParaRPr lang="es-ES" sz="1800" b="0" dirty="0">
              <a:solidFill>
                <a:srgbClr val="0033CC"/>
              </a:solidFill>
              <a:latin typeface="Arial" charset="0"/>
              <a:cs typeface="Arial" charset="0"/>
            </a:endParaRPr>
          </a:p>
        </p:txBody>
      </p:sp>
      <p:sp>
        <p:nvSpPr>
          <p:cNvPr id="13326" name="Line 14"/>
          <p:cNvSpPr>
            <a:spLocks noChangeShapeType="1"/>
          </p:cNvSpPr>
          <p:nvPr/>
        </p:nvSpPr>
        <p:spPr bwMode="auto">
          <a:xfrm>
            <a:off x="1116013" y="1366838"/>
            <a:ext cx="1298575" cy="1557337"/>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
        <p:nvSpPr>
          <p:cNvPr id="13327" name="Text Box 15"/>
          <p:cNvSpPr txBox="1">
            <a:spLocks noChangeArrowheads="1"/>
          </p:cNvSpPr>
          <p:nvPr/>
        </p:nvSpPr>
        <p:spPr bwMode="auto">
          <a:xfrm>
            <a:off x="6208713" y="5772150"/>
            <a:ext cx="20129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Motor de tracción </a:t>
            </a:r>
            <a:endParaRPr lang="es-ES" sz="1800" b="0" dirty="0">
              <a:solidFill>
                <a:srgbClr val="0033CC"/>
              </a:solidFill>
              <a:latin typeface="Arial" charset="0"/>
              <a:cs typeface="Arial" charset="0"/>
            </a:endParaRPr>
          </a:p>
        </p:txBody>
      </p:sp>
      <p:sp>
        <p:nvSpPr>
          <p:cNvPr id="13328" name="Line 16"/>
          <p:cNvSpPr>
            <a:spLocks noChangeShapeType="1"/>
          </p:cNvSpPr>
          <p:nvPr/>
        </p:nvSpPr>
        <p:spPr bwMode="auto">
          <a:xfrm flipV="1">
            <a:off x="7164388" y="4724400"/>
            <a:ext cx="71437" cy="1047750"/>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
        <p:nvSpPr>
          <p:cNvPr id="13329" name="Text Box 17"/>
          <p:cNvSpPr txBox="1">
            <a:spLocks noChangeArrowheads="1"/>
          </p:cNvSpPr>
          <p:nvPr/>
        </p:nvSpPr>
        <p:spPr bwMode="auto">
          <a:xfrm>
            <a:off x="-4763" y="5405438"/>
            <a:ext cx="1733551"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Acceso cabina </a:t>
            </a:r>
            <a:endParaRPr lang="es-ES" sz="1800" b="0" dirty="0">
              <a:solidFill>
                <a:srgbClr val="0033CC"/>
              </a:solidFill>
              <a:latin typeface="Arial" charset="0"/>
              <a:cs typeface="Arial" charset="0"/>
            </a:endParaRPr>
          </a:p>
        </p:txBody>
      </p:sp>
      <p:sp>
        <p:nvSpPr>
          <p:cNvPr id="13331" name="Line 19"/>
          <p:cNvSpPr>
            <a:spLocks noChangeShapeType="1"/>
          </p:cNvSpPr>
          <p:nvPr/>
        </p:nvSpPr>
        <p:spPr bwMode="auto">
          <a:xfrm flipV="1">
            <a:off x="808038" y="4941888"/>
            <a:ext cx="523875" cy="463550"/>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
        <p:nvSpPr>
          <p:cNvPr id="13332" name="Text Box 20"/>
          <p:cNvSpPr txBox="1">
            <a:spLocks noChangeArrowheads="1"/>
          </p:cNvSpPr>
          <p:nvPr/>
        </p:nvSpPr>
        <p:spPr bwMode="auto">
          <a:xfrm>
            <a:off x="6567488" y="627063"/>
            <a:ext cx="7429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lang="es-CL" sz="1800" b="0" dirty="0">
                <a:solidFill>
                  <a:srgbClr val="0033CC"/>
                </a:solidFill>
                <a:latin typeface="Arial" charset="0"/>
                <a:cs typeface="Arial" charset="0"/>
              </a:rPr>
              <a:t>Tolva</a:t>
            </a:r>
            <a:endParaRPr lang="es-ES" sz="1800" b="0" dirty="0">
              <a:solidFill>
                <a:srgbClr val="0033CC"/>
              </a:solidFill>
              <a:latin typeface="Arial" charset="0"/>
              <a:cs typeface="Arial" charset="0"/>
            </a:endParaRPr>
          </a:p>
        </p:txBody>
      </p:sp>
      <p:sp>
        <p:nvSpPr>
          <p:cNvPr id="13333" name="Line 21"/>
          <p:cNvSpPr>
            <a:spLocks noChangeShapeType="1"/>
          </p:cNvSpPr>
          <p:nvPr/>
        </p:nvSpPr>
        <p:spPr bwMode="auto">
          <a:xfrm flipH="1">
            <a:off x="6567488" y="1000125"/>
            <a:ext cx="381000" cy="1204913"/>
          </a:xfrm>
          <a:prstGeom prst="line">
            <a:avLst/>
          </a:prstGeom>
          <a:noFill/>
          <a:ln w="9525">
            <a:solidFill>
              <a:srgbClr val="0033CC"/>
            </a:solidFill>
            <a:round/>
            <a:headEnd/>
            <a:tailEnd type="triangle" w="med" len="med"/>
          </a:ln>
          <a:effectLst>
            <a:prstShdw prst="shdw17" dist="17961" dir="2700000">
              <a:schemeClr val="tx1">
                <a:gamma/>
                <a:shade val="60000"/>
                <a:invGamma/>
              </a:schemeClr>
            </a:prstShdw>
          </a:effectLst>
        </p:spPr>
        <p:txBody>
          <a:bodyPr/>
          <a:lstStyle/>
          <a:p>
            <a:pPr>
              <a:defRPr/>
            </a:pPr>
            <a:endParaRPr lang="es-CL" sz="1800" b="0">
              <a:latin typeface="Arial" charset="0"/>
              <a:cs typeface="Arial"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434132"/>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216025" y="1888371"/>
            <a:ext cx="5796135" cy="4708981"/>
          </a:xfrm>
          <a:prstGeom prst="rect">
            <a:avLst/>
          </a:prstGeom>
          <a:noFill/>
          <a:ln w="9525">
            <a:noFill/>
            <a:miter lim="800000"/>
            <a:headEnd/>
            <a:tailEnd/>
          </a:ln>
        </p:spPr>
        <p:txBody>
          <a:bodyPr wrap="square">
            <a:spAutoFit/>
          </a:bodyPr>
          <a:lstStyle/>
          <a:p>
            <a:r>
              <a:rPr lang="es-CL" sz="2000" b="1" dirty="0" smtClean="0"/>
              <a:t>El transporte</a:t>
            </a:r>
            <a:r>
              <a:rPr lang="es-CL" sz="2000" dirty="0" smtClean="0"/>
              <a:t> consiste en el traslado del mineral y el estéril, desde el yacimiento hacia los posibles destinos: Mineral al Chancado o stock de mineral y  estéril al botadero. Las funciones involucradas en el proceso de transporte son las siguientes:</a:t>
            </a:r>
          </a:p>
          <a:p>
            <a:endParaRPr lang="es-CL" sz="2000" b="1" dirty="0" smtClean="0"/>
          </a:p>
          <a:p>
            <a:r>
              <a:rPr lang="es-CL" sz="2000" b="1" dirty="0" smtClean="0"/>
              <a:t>Planificación Mina o Ingeniería Mina</a:t>
            </a:r>
          </a:p>
          <a:p>
            <a:r>
              <a:rPr lang="es-CL" sz="2000" dirty="0" smtClean="0"/>
              <a:t>Su principal función en este proceso, es la definición de las </a:t>
            </a:r>
            <a:r>
              <a:rPr lang="es-CL" sz="2000" b="1" dirty="0" smtClean="0"/>
              <a:t>rutas de transporte</a:t>
            </a:r>
            <a:r>
              <a:rPr lang="es-CL" sz="2000" dirty="0" smtClean="0"/>
              <a:t> (pendiente, peralte, anchos, capacidad de los botaderos, etc.), y del destino de los materiales de acuerdo con las leyes y tonelajes definidos. </a:t>
            </a:r>
          </a:p>
          <a:p>
            <a:endParaRPr lang="es-CL" sz="2000" b="1" dirty="0"/>
          </a:p>
        </p:txBody>
      </p:sp>
      <p:sp>
        <p:nvSpPr>
          <p:cNvPr id="10" name="9 Rectángulo"/>
          <p:cNvSpPr>
            <a:spLocks noChangeArrowheads="1"/>
          </p:cNvSpPr>
          <p:nvPr/>
        </p:nvSpPr>
        <p:spPr bwMode="auto">
          <a:xfrm>
            <a:off x="285720" y="619764"/>
            <a:ext cx="4612160"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PROCESO DE TRANSPORTE</a:t>
            </a:r>
            <a:endParaRPr lang="es-CL" sz="2800" b="1" dirty="0">
              <a:solidFill>
                <a:schemeClr val="accent1">
                  <a:lumMod val="75000"/>
                </a:schemeClr>
              </a:solidFill>
            </a:endParaRPr>
          </a:p>
        </p:txBody>
      </p:sp>
      <p:pic>
        <p:nvPicPr>
          <p:cNvPr id="8" name="Picture 2" descr="http://www.editec.cl/mchilena/Dic2002/Articulo/pag77.jpg"/>
          <p:cNvPicPr>
            <a:picLocks noChangeAspect="1" noChangeArrowheads="1"/>
          </p:cNvPicPr>
          <p:nvPr/>
        </p:nvPicPr>
        <p:blipFill>
          <a:blip r:embed="rId2" cstate="print"/>
          <a:srcRect/>
          <a:stretch>
            <a:fillRect/>
          </a:stretch>
        </p:blipFill>
        <p:spPr bwMode="auto">
          <a:xfrm>
            <a:off x="6072198" y="71414"/>
            <a:ext cx="3000370" cy="2428875"/>
          </a:xfrm>
          <a:prstGeom prst="rect">
            <a:avLst/>
          </a:prstGeom>
          <a:noFill/>
          <a:ln w="9525">
            <a:noFill/>
            <a:miter lim="800000"/>
            <a:headEnd/>
            <a:tailEnd/>
          </a:ln>
        </p:spPr>
      </p:pic>
      <p:pic>
        <p:nvPicPr>
          <p:cNvPr id="9" name="Picture 8" descr="https://www.codelcoeduca.cl/images/proceso-productivo/extraccion/camion%20descargando.jpg"/>
          <p:cNvPicPr>
            <a:picLocks noChangeAspect="1" noChangeArrowheads="1"/>
          </p:cNvPicPr>
          <p:nvPr/>
        </p:nvPicPr>
        <p:blipFill>
          <a:blip r:embed="rId3" cstate="print"/>
          <a:srcRect/>
          <a:stretch>
            <a:fillRect/>
          </a:stretch>
        </p:blipFill>
        <p:spPr bwMode="auto">
          <a:xfrm>
            <a:off x="6000760" y="4000504"/>
            <a:ext cx="3071802" cy="2643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cstate="print"/>
          <a:stretch>
            <a:fillRect/>
          </a:stretch>
        </p:blipFill>
        <p:spPr>
          <a:xfrm>
            <a:off x="1583353" y="1376963"/>
            <a:ext cx="5923320" cy="4440625"/>
          </a:xfrm>
          <a:prstGeom prst="roundRect">
            <a:avLst>
              <a:gd name="adj" fmla="val 16667"/>
            </a:avLst>
          </a:prstGeom>
          <a:noFill/>
          <a:ln w="38100">
            <a:solidFill>
              <a:schemeClr val="tx1"/>
            </a:solidFill>
          </a:ln>
          <a:effectLst/>
        </p:spPr>
      </p:pic>
      <p:sp>
        <p:nvSpPr>
          <p:cNvPr id="95235" name="Text Box 6"/>
          <p:cNvSpPr txBox="1">
            <a:spLocks noChangeArrowheads="1"/>
          </p:cNvSpPr>
          <p:nvPr/>
        </p:nvSpPr>
        <p:spPr bwMode="auto">
          <a:xfrm>
            <a:off x="3041650" y="427038"/>
            <a:ext cx="3387725" cy="557212"/>
          </a:xfrm>
          <a:prstGeom prst="rect">
            <a:avLst/>
          </a:prstGeom>
          <a:noFill/>
          <a:ln w="38100">
            <a:solidFill>
              <a:srgbClr val="FFFF00"/>
            </a:solidFill>
            <a:miter lim="800000"/>
            <a:headEnd/>
            <a:tailEnd/>
          </a:ln>
          <a:effectLst>
            <a:prstShdw prst="shdw17" dist="17961" dir="2700000">
              <a:srgbClr val="999900"/>
            </a:prstShdw>
          </a:effectLst>
        </p:spPr>
        <p:txBody>
          <a:bodyPr wrap="none">
            <a:spAutoFit/>
          </a:bodyPr>
          <a:lstStyle/>
          <a:p>
            <a:r>
              <a:rPr lang="es-CL" sz="2800">
                <a:solidFill>
                  <a:srgbClr val="0099FF"/>
                </a:solidFill>
                <a:ea typeface="ＭＳ Ｐゴシック" pitchFamily="34" charset="-128"/>
                <a:cs typeface="Arial" pitchFamily="34" charset="0"/>
              </a:rPr>
              <a:t>Vista lado derecho</a:t>
            </a:r>
            <a:endParaRPr lang="es-ES" sz="2800">
              <a:solidFill>
                <a:srgbClr val="0099FF"/>
              </a:solidFill>
              <a:ea typeface="ＭＳ Ｐゴシック" pitchFamily="34" charset="-128"/>
              <a:cs typeface="Arial" pitchFamily="34" charset="0"/>
            </a:endParaRPr>
          </a:p>
        </p:txBody>
      </p:sp>
      <p:sp>
        <p:nvSpPr>
          <p:cNvPr id="95236" name="Text Box 7"/>
          <p:cNvSpPr txBox="1">
            <a:spLocks noChangeArrowheads="1"/>
          </p:cNvSpPr>
          <p:nvPr/>
        </p:nvSpPr>
        <p:spPr bwMode="auto">
          <a:xfrm>
            <a:off x="231775" y="3376613"/>
            <a:ext cx="1555750" cy="679450"/>
          </a:xfrm>
          <a:prstGeom prst="rect">
            <a:avLst/>
          </a:prstGeom>
          <a:noFill/>
          <a:ln w="38100">
            <a:solidFill>
              <a:srgbClr val="FFFF00"/>
            </a:solidFill>
            <a:miter lim="800000"/>
            <a:headEnd/>
            <a:tailEnd/>
          </a:ln>
          <a:effectLst>
            <a:prstShdw prst="shdw17" dist="17961" dir="2700000">
              <a:srgbClr val="999900"/>
            </a:prstShdw>
          </a:effectLst>
        </p:spPr>
        <p:txBody>
          <a:bodyPr wrap="none">
            <a:spAutoFit/>
          </a:bodyPr>
          <a:lstStyle/>
          <a:p>
            <a:r>
              <a:rPr lang="es-CL" sz="1800" b="0">
                <a:solidFill>
                  <a:srgbClr val="0033CC"/>
                </a:solidFill>
                <a:ea typeface="ＭＳ Ｐゴシック" pitchFamily="34" charset="-128"/>
                <a:cs typeface="Arial" pitchFamily="34" charset="0"/>
              </a:rPr>
              <a:t>Estanque </a:t>
            </a:r>
          </a:p>
          <a:p>
            <a:r>
              <a:rPr lang="es-CL" sz="1800" b="0">
                <a:solidFill>
                  <a:srgbClr val="0033CC"/>
                </a:solidFill>
                <a:ea typeface="ＭＳ Ｐゴシック" pitchFamily="34" charset="-128"/>
                <a:cs typeface="Arial" pitchFamily="34" charset="0"/>
              </a:rPr>
              <a:t>Combustible </a:t>
            </a:r>
            <a:endParaRPr lang="es-ES" sz="1800" b="0">
              <a:solidFill>
                <a:srgbClr val="0033CC"/>
              </a:solidFill>
              <a:ea typeface="ＭＳ Ｐゴシック" pitchFamily="34" charset="-128"/>
              <a:cs typeface="Arial" pitchFamily="34" charset="0"/>
            </a:endParaRPr>
          </a:p>
        </p:txBody>
      </p:sp>
      <p:sp>
        <p:nvSpPr>
          <p:cNvPr id="95237" name="Line 8"/>
          <p:cNvSpPr>
            <a:spLocks noChangeShapeType="1"/>
          </p:cNvSpPr>
          <p:nvPr/>
        </p:nvSpPr>
        <p:spPr bwMode="auto">
          <a:xfrm>
            <a:off x="1749425" y="3716338"/>
            <a:ext cx="2147888" cy="0"/>
          </a:xfrm>
          <a:prstGeom prst="line">
            <a:avLst/>
          </a:prstGeom>
          <a:noFill/>
          <a:ln w="9525">
            <a:solidFill>
              <a:srgbClr val="FFFF00"/>
            </a:solidFill>
            <a:round/>
            <a:headEnd/>
            <a:tailEnd type="triangle" w="med" len="med"/>
          </a:ln>
          <a:effectLst>
            <a:prstShdw prst="shdw17" dist="17961" dir="2700000">
              <a:srgbClr val="999900"/>
            </a:prstShdw>
          </a:effectLst>
        </p:spPr>
        <p:txBody>
          <a:bodyPr/>
          <a:lstStyle/>
          <a:p>
            <a:endParaRPr lang="es-CL"/>
          </a:p>
        </p:txBody>
      </p:sp>
      <p:sp>
        <p:nvSpPr>
          <p:cNvPr id="95238" name="Text Box 9"/>
          <p:cNvSpPr txBox="1">
            <a:spLocks noChangeArrowheads="1"/>
          </p:cNvSpPr>
          <p:nvPr/>
        </p:nvSpPr>
        <p:spPr bwMode="auto">
          <a:xfrm>
            <a:off x="2428860" y="6165850"/>
            <a:ext cx="4643470" cy="369332"/>
          </a:xfrm>
          <a:prstGeom prst="rect">
            <a:avLst/>
          </a:prstGeom>
          <a:noFill/>
          <a:ln w="9525">
            <a:solidFill>
              <a:srgbClr val="FFFF00"/>
            </a:solidFill>
            <a:miter lim="800000"/>
            <a:headEnd/>
            <a:tailEnd/>
          </a:ln>
          <a:effectLst>
            <a:prstShdw prst="shdw17" dist="17961" dir="2700000">
              <a:srgbClr val="999900"/>
            </a:prstShdw>
          </a:effectLst>
        </p:spPr>
        <p:txBody>
          <a:bodyPr wrap="square">
            <a:spAutoFit/>
          </a:bodyPr>
          <a:lstStyle/>
          <a:p>
            <a:r>
              <a:rPr lang="es-CL" sz="1800" b="0" dirty="0">
                <a:solidFill>
                  <a:srgbClr val="0033CC"/>
                </a:solidFill>
                <a:ea typeface="ＭＳ Ｐゴシック" pitchFamily="34" charset="-128"/>
                <a:cs typeface="Arial" pitchFamily="34" charset="0"/>
              </a:rPr>
              <a:t>Conjunto resistencias retardo dinámico </a:t>
            </a:r>
            <a:endParaRPr lang="es-ES" sz="1800" b="0" dirty="0">
              <a:solidFill>
                <a:srgbClr val="0033CC"/>
              </a:solidFill>
              <a:ea typeface="ＭＳ Ｐゴシック" pitchFamily="34" charset="-128"/>
              <a:cs typeface="Arial" pitchFamily="34" charset="0"/>
            </a:endParaRPr>
          </a:p>
        </p:txBody>
      </p:sp>
      <p:sp>
        <p:nvSpPr>
          <p:cNvPr id="95239" name="Line 10"/>
          <p:cNvSpPr>
            <a:spLocks noChangeShapeType="1"/>
          </p:cNvSpPr>
          <p:nvPr/>
        </p:nvSpPr>
        <p:spPr bwMode="auto">
          <a:xfrm flipH="1" flipV="1">
            <a:off x="4716463" y="2924175"/>
            <a:ext cx="71437" cy="3241675"/>
          </a:xfrm>
          <a:prstGeom prst="line">
            <a:avLst/>
          </a:prstGeom>
          <a:noFill/>
          <a:ln w="9525">
            <a:solidFill>
              <a:srgbClr val="FFFF00"/>
            </a:solidFill>
            <a:round/>
            <a:headEnd/>
            <a:tailEnd type="triangle" w="med" len="med"/>
          </a:ln>
          <a:effectLst>
            <a:prstShdw prst="shdw17" dist="17961" dir="2700000">
              <a:srgbClr val="999900"/>
            </a:prstShdw>
          </a:effectLst>
        </p:spPr>
        <p:txBody>
          <a:bodyPr/>
          <a:lstStyle/>
          <a:p>
            <a:endParaRPr lang="es-CL"/>
          </a:p>
        </p:txBody>
      </p:sp>
      <p:sp>
        <p:nvSpPr>
          <p:cNvPr id="95240" name="Text Box 11"/>
          <p:cNvSpPr txBox="1">
            <a:spLocks noChangeArrowheads="1"/>
          </p:cNvSpPr>
          <p:nvPr/>
        </p:nvSpPr>
        <p:spPr bwMode="auto">
          <a:xfrm>
            <a:off x="7542213" y="4313238"/>
            <a:ext cx="1250950" cy="679450"/>
          </a:xfrm>
          <a:prstGeom prst="rect">
            <a:avLst/>
          </a:prstGeom>
          <a:noFill/>
          <a:ln w="38100">
            <a:solidFill>
              <a:srgbClr val="FFFF00"/>
            </a:solidFill>
            <a:miter lim="800000"/>
            <a:headEnd/>
            <a:tailEnd/>
          </a:ln>
          <a:effectLst>
            <a:prstShdw prst="shdw17" dist="17961" dir="2700000">
              <a:srgbClr val="999900"/>
            </a:prstShdw>
          </a:effectLst>
        </p:spPr>
        <p:txBody>
          <a:bodyPr wrap="none">
            <a:spAutoFit/>
          </a:bodyPr>
          <a:lstStyle/>
          <a:p>
            <a:r>
              <a:rPr lang="es-CL" sz="1800" b="0">
                <a:solidFill>
                  <a:srgbClr val="0033CC"/>
                </a:solidFill>
                <a:ea typeface="ＭＳ Ｐゴシック" pitchFamily="34" charset="-128"/>
                <a:cs typeface="Arial" pitchFamily="34" charset="0"/>
              </a:rPr>
              <a:t>Estanque </a:t>
            </a:r>
          </a:p>
          <a:p>
            <a:r>
              <a:rPr lang="es-CL" sz="1800" b="0">
                <a:solidFill>
                  <a:srgbClr val="0033CC"/>
                </a:solidFill>
                <a:ea typeface="ＭＳ Ｐゴシック" pitchFamily="34" charset="-128"/>
                <a:cs typeface="Arial" pitchFamily="34" charset="0"/>
              </a:rPr>
              <a:t>Reserva </a:t>
            </a:r>
            <a:endParaRPr lang="es-ES" sz="1800" b="0">
              <a:solidFill>
                <a:srgbClr val="0033CC"/>
              </a:solidFill>
              <a:ea typeface="ＭＳ Ｐゴシック" pitchFamily="34" charset="-128"/>
              <a:cs typeface="Arial" pitchFamily="34" charset="0"/>
            </a:endParaRPr>
          </a:p>
        </p:txBody>
      </p:sp>
      <p:sp>
        <p:nvSpPr>
          <p:cNvPr id="95241" name="Line 12"/>
          <p:cNvSpPr>
            <a:spLocks noChangeShapeType="1"/>
          </p:cNvSpPr>
          <p:nvPr/>
        </p:nvSpPr>
        <p:spPr bwMode="auto">
          <a:xfrm flipH="1" flipV="1">
            <a:off x="5795963" y="4017963"/>
            <a:ext cx="1654175" cy="635000"/>
          </a:xfrm>
          <a:prstGeom prst="line">
            <a:avLst/>
          </a:prstGeom>
          <a:noFill/>
          <a:ln w="9525">
            <a:solidFill>
              <a:srgbClr val="FFFF00"/>
            </a:solidFill>
            <a:round/>
            <a:headEnd/>
            <a:tailEnd type="triangle" w="med" len="med"/>
          </a:ln>
          <a:effectLst>
            <a:prstShdw prst="shdw17" dist="17961" dir="2700000">
              <a:srgbClr val="999900"/>
            </a:prstShdw>
          </a:effectLst>
        </p:spPr>
        <p:txBody>
          <a:bodyPr/>
          <a:lstStyle/>
          <a:p>
            <a:endParaRPr lang="es-CL"/>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90"/>
          <p:cNvSpPr>
            <a:spLocks noChangeArrowheads="1"/>
          </p:cNvSpPr>
          <p:nvPr/>
        </p:nvSpPr>
        <p:spPr bwMode="auto">
          <a:xfrm>
            <a:off x="0" y="44450"/>
            <a:ext cx="9144000" cy="838200"/>
          </a:xfrm>
          <a:prstGeom prst="rect">
            <a:avLst/>
          </a:prstGeom>
          <a:noFill/>
          <a:ln w="9525">
            <a:noFill/>
            <a:miter lim="800000"/>
            <a:headEnd/>
            <a:tailEnd/>
          </a:ln>
        </p:spPr>
        <p:txBody>
          <a:bodyPr lIns="180000" tIns="0" rIns="180000" bIns="0" anchor="ctr"/>
          <a:lstStyle/>
          <a:p>
            <a:pPr>
              <a:lnSpc>
                <a:spcPct val="80000"/>
              </a:lnSpc>
            </a:pPr>
            <a:r>
              <a:rPr lang="es-ES" sz="3200"/>
              <a:t>Dimensiones básicas</a:t>
            </a:r>
          </a:p>
        </p:txBody>
      </p:sp>
      <p:pic>
        <p:nvPicPr>
          <p:cNvPr id="194569" name="Picture 23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993" y="936004"/>
            <a:ext cx="8426203" cy="4658967"/>
          </a:xfrm>
          <a:prstGeom prst="roundRect">
            <a:avLst>
              <a:gd name="adj" fmla="val 16667"/>
            </a:avLst>
          </a:prstGeom>
          <a:noFill/>
          <a:ln w="9525" cap="flat" cmpd="sng" algn="ctr">
            <a:noFill/>
            <a:prstDash val="solid"/>
            <a:miter lim="800000"/>
            <a:headEnd type="none" w="med" len="med"/>
            <a:tailEnd type="none" w="med" len="med"/>
          </a:ln>
          <a:effectLst/>
          <a:scene3d>
            <a:camera prst="orthographicFront"/>
            <a:lightRig rig="contrasting" dir="t">
              <a:rot lat="0" lon="0" rev="1200000"/>
            </a:lightRig>
          </a:scene3d>
          <a:sp3d contourW="19050" prstMaterial="metal">
            <a:bevelT w="88900" h="203200"/>
            <a:bevelB w="88900" h="203200"/>
            <a:contourClr>
              <a:srgbClr val="000000"/>
            </a:contourClr>
          </a:sp3d>
        </p:spPr>
      </p:pic>
      <p:sp>
        <p:nvSpPr>
          <p:cNvPr id="96260" name="Text Box 236"/>
          <p:cNvSpPr txBox="1">
            <a:spLocks noChangeArrowheads="1"/>
          </p:cNvSpPr>
          <p:nvPr/>
        </p:nvSpPr>
        <p:spPr bwMode="auto">
          <a:xfrm>
            <a:off x="519113" y="5680075"/>
            <a:ext cx="3055937" cy="822325"/>
          </a:xfrm>
          <a:prstGeom prst="rect">
            <a:avLst/>
          </a:prstGeom>
          <a:noFill/>
          <a:ln w="28575" algn="ctr">
            <a:noFill/>
            <a:miter lim="800000"/>
            <a:headEnd/>
            <a:tailEnd/>
          </a:ln>
        </p:spPr>
        <p:txBody>
          <a:bodyPr wrap="none">
            <a:spAutoFit/>
          </a:bodyPr>
          <a:lstStyle/>
          <a:p>
            <a:r>
              <a:rPr lang="es-ES" sz="2400"/>
              <a:t>Largo total 15.6 mts.</a:t>
            </a:r>
          </a:p>
          <a:p>
            <a:r>
              <a:rPr lang="es-ES" sz="2400"/>
              <a:t>Alto             7.37 mts.</a:t>
            </a:r>
          </a:p>
        </p:txBody>
      </p:sp>
      <p:sp>
        <p:nvSpPr>
          <p:cNvPr id="96261" name="Line 237"/>
          <p:cNvSpPr>
            <a:spLocks noChangeShapeType="1"/>
          </p:cNvSpPr>
          <p:nvPr/>
        </p:nvSpPr>
        <p:spPr bwMode="auto">
          <a:xfrm>
            <a:off x="1619250" y="5084763"/>
            <a:ext cx="5832475" cy="0"/>
          </a:xfrm>
          <a:prstGeom prst="line">
            <a:avLst/>
          </a:prstGeom>
          <a:noFill/>
          <a:ln w="57150">
            <a:solidFill>
              <a:srgbClr val="FF0000"/>
            </a:solidFill>
            <a:round/>
            <a:headEnd type="arrow" w="med" len="med"/>
            <a:tailEnd type="arrow" w="med" len="med"/>
          </a:ln>
        </p:spPr>
        <p:txBody>
          <a:bodyPr wrap="none">
            <a:spAutoFit/>
          </a:bodyPr>
          <a:lstStyle/>
          <a:p>
            <a:endParaRPr lang="es-CL"/>
          </a:p>
        </p:txBody>
      </p:sp>
      <p:sp>
        <p:nvSpPr>
          <p:cNvPr id="96262" name="Line 238"/>
          <p:cNvSpPr>
            <a:spLocks noChangeShapeType="1"/>
          </p:cNvSpPr>
          <p:nvPr/>
        </p:nvSpPr>
        <p:spPr bwMode="auto">
          <a:xfrm flipV="1">
            <a:off x="7740650" y="1557338"/>
            <a:ext cx="0" cy="2879725"/>
          </a:xfrm>
          <a:prstGeom prst="line">
            <a:avLst/>
          </a:prstGeom>
          <a:noFill/>
          <a:ln w="57150">
            <a:solidFill>
              <a:srgbClr val="FF0000"/>
            </a:solidFill>
            <a:round/>
            <a:headEnd type="arrow" w="med" len="med"/>
            <a:tailEnd type="arrow" w="med" len="med"/>
          </a:ln>
        </p:spPr>
        <p:txBody>
          <a:bodyPr wrap="none">
            <a:spAutoFit/>
          </a:bodyPr>
          <a:lstStyle/>
          <a:p>
            <a:endParaRPr lang="es-CL"/>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192519 Rectángulo"/>
          <p:cNvPicPr>
            <a:picLocks noChangeAspect="1" noChangeArrowheads="1"/>
          </p:cNvPicPr>
          <p:nvPr/>
        </p:nvPicPr>
        <p:blipFill>
          <a:blip r:embed="rId2" cstate="print"/>
          <a:srcRect/>
          <a:stretch>
            <a:fillRect/>
          </a:stretch>
        </p:blipFill>
        <p:spPr bwMode="auto">
          <a:xfrm>
            <a:off x="971550" y="981075"/>
            <a:ext cx="7272338" cy="4878388"/>
          </a:xfrm>
          <a:prstGeom prst="rect">
            <a:avLst/>
          </a:prstGeom>
          <a:noFill/>
          <a:ln w="9525">
            <a:solidFill>
              <a:schemeClr val="accent2"/>
            </a:solidFill>
            <a:miter lim="800000"/>
            <a:headEnd/>
            <a:tailEnd/>
          </a:ln>
        </p:spPr>
      </p:pic>
      <p:sp>
        <p:nvSpPr>
          <p:cNvPr id="97283" name="Rectangle 5"/>
          <p:cNvSpPr>
            <a:spLocks noChangeArrowheads="1"/>
          </p:cNvSpPr>
          <p:nvPr/>
        </p:nvSpPr>
        <p:spPr bwMode="auto">
          <a:xfrm>
            <a:off x="0" y="44450"/>
            <a:ext cx="9144000" cy="838200"/>
          </a:xfrm>
          <a:prstGeom prst="rect">
            <a:avLst/>
          </a:prstGeom>
          <a:noFill/>
          <a:ln w="9525">
            <a:noFill/>
            <a:miter lim="800000"/>
            <a:headEnd/>
            <a:tailEnd/>
          </a:ln>
        </p:spPr>
        <p:txBody>
          <a:bodyPr lIns="180000" tIns="0" rIns="180000" bIns="0" anchor="ctr"/>
          <a:lstStyle/>
          <a:p>
            <a:pPr>
              <a:lnSpc>
                <a:spcPct val="80000"/>
              </a:lnSpc>
            </a:pPr>
            <a:r>
              <a:rPr lang="es-ES" sz="3200"/>
              <a:t>Dimensiones básicas</a:t>
            </a:r>
          </a:p>
        </p:txBody>
      </p:sp>
      <p:sp>
        <p:nvSpPr>
          <p:cNvPr id="97284" name="Text Box 6"/>
          <p:cNvSpPr txBox="1">
            <a:spLocks noChangeArrowheads="1"/>
          </p:cNvSpPr>
          <p:nvPr/>
        </p:nvSpPr>
        <p:spPr bwMode="auto">
          <a:xfrm>
            <a:off x="950913" y="5967413"/>
            <a:ext cx="3046412" cy="457200"/>
          </a:xfrm>
          <a:prstGeom prst="rect">
            <a:avLst/>
          </a:prstGeom>
          <a:noFill/>
          <a:ln w="28575" algn="ctr">
            <a:noFill/>
            <a:miter lim="800000"/>
            <a:headEnd/>
            <a:tailEnd/>
          </a:ln>
        </p:spPr>
        <p:txBody>
          <a:bodyPr wrap="none">
            <a:spAutoFit/>
          </a:bodyPr>
          <a:lstStyle/>
          <a:p>
            <a:r>
              <a:rPr lang="es-ES" sz="2400"/>
              <a:t>Ancho total 8.69 mts.</a:t>
            </a:r>
          </a:p>
        </p:txBody>
      </p:sp>
      <p:sp>
        <p:nvSpPr>
          <p:cNvPr id="97285" name="Line 7"/>
          <p:cNvSpPr>
            <a:spLocks noChangeShapeType="1"/>
          </p:cNvSpPr>
          <p:nvPr/>
        </p:nvSpPr>
        <p:spPr bwMode="auto">
          <a:xfrm>
            <a:off x="1042988" y="1285860"/>
            <a:ext cx="3313112" cy="0"/>
          </a:xfrm>
          <a:prstGeom prst="line">
            <a:avLst/>
          </a:prstGeom>
          <a:noFill/>
          <a:ln w="57150">
            <a:solidFill>
              <a:srgbClr val="FF0000"/>
            </a:solidFill>
            <a:round/>
            <a:headEnd type="arrow" w="med" len="med"/>
            <a:tailEnd type="arrow" w="med" len="med"/>
          </a:ln>
        </p:spPr>
        <p:txBody>
          <a:bodyPr wrap="none">
            <a:spAutoFit/>
          </a:bodyPr>
          <a:lstStyle/>
          <a:p>
            <a:endParaRPr lang="es-CL"/>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8"/>
          <p:cNvSpPr txBox="1">
            <a:spLocks noChangeArrowheads="1"/>
          </p:cNvSpPr>
          <p:nvPr/>
        </p:nvSpPr>
        <p:spPr bwMode="auto">
          <a:xfrm>
            <a:off x="3276600" y="5300663"/>
            <a:ext cx="1944688" cy="931862"/>
          </a:xfrm>
          <a:prstGeom prst="rect">
            <a:avLst/>
          </a:prstGeom>
          <a:noFill/>
          <a:ln w="28575" algn="ctr">
            <a:noFill/>
            <a:miter lim="800000"/>
            <a:headEnd/>
            <a:tailEnd/>
          </a:ln>
        </p:spPr>
        <p:txBody>
          <a:bodyPr>
            <a:spAutoFit/>
          </a:bodyPr>
          <a:lstStyle/>
          <a:p>
            <a:pPr algn="ctr">
              <a:spcBef>
                <a:spcPct val="50000"/>
              </a:spcBef>
            </a:pPr>
            <a:r>
              <a:rPr lang="es-CL" sz="2800">
                <a:solidFill>
                  <a:srgbClr val="0000CC"/>
                </a:solidFill>
              </a:rPr>
              <a:t>2/3</a:t>
            </a:r>
          </a:p>
          <a:p>
            <a:pPr algn="ctr">
              <a:spcBef>
                <a:spcPct val="50000"/>
              </a:spcBef>
            </a:pPr>
            <a:r>
              <a:rPr lang="es-CL" sz="1800">
                <a:solidFill>
                  <a:srgbClr val="0000CC"/>
                </a:solidFill>
              </a:rPr>
              <a:t>Del peso total</a:t>
            </a:r>
            <a:endParaRPr lang="es-ES" sz="1800">
              <a:solidFill>
                <a:srgbClr val="0000CC"/>
              </a:solidFill>
            </a:endParaRPr>
          </a:p>
        </p:txBody>
      </p:sp>
      <p:sp>
        <p:nvSpPr>
          <p:cNvPr id="98307" name="Text Box 9"/>
          <p:cNvSpPr txBox="1">
            <a:spLocks noChangeArrowheads="1"/>
          </p:cNvSpPr>
          <p:nvPr/>
        </p:nvSpPr>
        <p:spPr bwMode="auto">
          <a:xfrm>
            <a:off x="5795963" y="5376863"/>
            <a:ext cx="1873250" cy="931862"/>
          </a:xfrm>
          <a:prstGeom prst="rect">
            <a:avLst/>
          </a:prstGeom>
          <a:noFill/>
          <a:ln w="28575" algn="ctr">
            <a:noFill/>
            <a:miter lim="800000"/>
            <a:headEnd/>
            <a:tailEnd/>
          </a:ln>
        </p:spPr>
        <p:txBody>
          <a:bodyPr>
            <a:spAutoFit/>
          </a:bodyPr>
          <a:lstStyle/>
          <a:p>
            <a:pPr algn="ctr">
              <a:spcBef>
                <a:spcPct val="50000"/>
              </a:spcBef>
            </a:pPr>
            <a:r>
              <a:rPr lang="es-CL" sz="2800">
                <a:solidFill>
                  <a:srgbClr val="0000CC"/>
                </a:solidFill>
              </a:rPr>
              <a:t>1/3</a:t>
            </a:r>
          </a:p>
          <a:p>
            <a:pPr algn="ctr">
              <a:spcBef>
                <a:spcPct val="50000"/>
              </a:spcBef>
            </a:pPr>
            <a:r>
              <a:rPr lang="es-CL" sz="1800">
                <a:solidFill>
                  <a:srgbClr val="0000CC"/>
                </a:solidFill>
              </a:rPr>
              <a:t>Del peso total</a:t>
            </a:r>
            <a:endParaRPr lang="es-ES" sz="1800">
              <a:solidFill>
                <a:srgbClr val="0000CC"/>
              </a:solidFill>
            </a:endParaRPr>
          </a:p>
        </p:txBody>
      </p:sp>
      <p:sp>
        <p:nvSpPr>
          <p:cNvPr id="98308" name="Rectangle 10"/>
          <p:cNvSpPr>
            <a:spLocks noChangeArrowheads="1"/>
          </p:cNvSpPr>
          <p:nvPr/>
        </p:nvSpPr>
        <p:spPr bwMode="auto">
          <a:xfrm>
            <a:off x="142908" y="233346"/>
            <a:ext cx="9144000" cy="838200"/>
          </a:xfrm>
          <a:prstGeom prst="rect">
            <a:avLst/>
          </a:prstGeom>
          <a:noFill/>
          <a:ln w="9525">
            <a:noFill/>
            <a:miter lim="800000"/>
            <a:headEnd/>
            <a:tailEnd/>
          </a:ln>
        </p:spPr>
        <p:txBody>
          <a:bodyPr lIns="180000" tIns="0" rIns="180000" bIns="0" anchor="ctr"/>
          <a:lstStyle/>
          <a:p>
            <a:pPr>
              <a:lnSpc>
                <a:spcPct val="80000"/>
              </a:lnSpc>
            </a:pPr>
            <a:r>
              <a:rPr lang="es-ES" sz="3200" dirty="0">
                <a:solidFill>
                  <a:srgbClr val="0000CC"/>
                </a:solidFill>
              </a:rPr>
              <a:t>Distribución de peso</a:t>
            </a:r>
          </a:p>
        </p:txBody>
      </p:sp>
      <p:sp>
        <p:nvSpPr>
          <p:cNvPr id="98309" name="Text Box 11"/>
          <p:cNvSpPr txBox="1">
            <a:spLocks noChangeArrowheads="1"/>
          </p:cNvSpPr>
          <p:nvPr/>
        </p:nvSpPr>
        <p:spPr bwMode="auto">
          <a:xfrm>
            <a:off x="250825" y="4941888"/>
            <a:ext cx="3384550" cy="701675"/>
          </a:xfrm>
          <a:prstGeom prst="rect">
            <a:avLst/>
          </a:prstGeom>
          <a:noFill/>
          <a:ln w="28575" algn="ctr">
            <a:noFill/>
            <a:miter lim="800000"/>
            <a:headEnd/>
            <a:tailEnd/>
          </a:ln>
        </p:spPr>
        <p:txBody>
          <a:bodyPr>
            <a:spAutoFit/>
          </a:bodyPr>
          <a:lstStyle/>
          <a:p>
            <a:pPr>
              <a:spcBef>
                <a:spcPct val="50000"/>
              </a:spcBef>
            </a:pPr>
            <a:r>
              <a:rPr lang="es-CL" sz="2000">
                <a:solidFill>
                  <a:srgbClr val="0000CC"/>
                </a:solidFill>
              </a:rPr>
              <a:t>Distribución del peso en las 6 ruedas equitativamente</a:t>
            </a:r>
            <a:endParaRPr lang="es-ES" sz="2000">
              <a:solidFill>
                <a:srgbClr val="0000CC"/>
              </a:solidFill>
            </a:endParaRPr>
          </a:p>
        </p:txBody>
      </p:sp>
      <p:pic>
        <p:nvPicPr>
          <p:cNvPr id="98310" name="Picture 12"/>
          <p:cNvPicPr>
            <a:picLocks noChangeAspect="1" noChangeArrowheads="1"/>
          </p:cNvPicPr>
          <p:nvPr/>
        </p:nvPicPr>
        <p:blipFill>
          <a:blip r:embed="rId3" cstate="print">
            <a:clrChange>
              <a:clrFrom>
                <a:srgbClr val="DDDDDD"/>
              </a:clrFrom>
              <a:clrTo>
                <a:srgbClr val="DDDDDD">
                  <a:alpha val="0"/>
                </a:srgbClr>
              </a:clrTo>
            </a:clrChange>
          </a:blip>
          <a:srcRect/>
          <a:stretch>
            <a:fillRect/>
          </a:stretch>
        </p:blipFill>
        <p:spPr bwMode="auto">
          <a:xfrm>
            <a:off x="2051050" y="908050"/>
            <a:ext cx="6769100" cy="454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1 Marcador de fecha"/>
          <p:cNvSpPr>
            <a:spLocks noGrp="1"/>
          </p:cNvSpPr>
          <p:nvPr>
            <p:ph type="dt" sz="quarter" idx="10"/>
          </p:nvPr>
        </p:nvSpPr>
        <p:spPr/>
        <p:txBody>
          <a:bodyPr/>
          <a:lstStyle/>
          <a:p>
            <a:pPr>
              <a:defRPr/>
            </a:pPr>
            <a:fld id="{644EB84C-7BE7-41D5-AC25-9B766A29521D}" type="datetime12">
              <a:rPr lang="es-CL"/>
              <a:pPr>
                <a:defRPr/>
              </a:pPr>
              <a:t>6:24 </a:t>
            </a:fld>
            <a:endParaRPr lang="es-ES"/>
          </a:p>
        </p:txBody>
      </p:sp>
      <p:pic>
        <p:nvPicPr>
          <p:cNvPr id="24" name="Picture 1"/>
          <p:cNvPicPr>
            <a:picLocks noChangeAspect="1"/>
          </p:cNvPicPr>
          <p:nvPr/>
        </p:nvPicPr>
        <p:blipFill>
          <a:blip r:embed="rId3" cstate="print"/>
          <a:stretch>
            <a:fillRect/>
          </a:stretch>
        </p:blipFill>
        <p:spPr>
          <a:xfrm>
            <a:off x="3055938" y="4481513"/>
            <a:ext cx="2138362" cy="1604962"/>
          </a:xfrm>
          <a:prstGeom prst="rect">
            <a:avLst/>
          </a:prstGeom>
          <a:ln>
            <a:noFill/>
          </a:ln>
          <a:effectLst>
            <a:outerShdw blurRad="292100" dist="139700" dir="2700000" algn="tl" rotWithShape="0">
              <a:srgbClr val="333333">
                <a:alpha val="65000"/>
              </a:srgbClr>
            </a:outerShdw>
          </a:effectLst>
        </p:spPr>
      </p:pic>
      <p:pic>
        <p:nvPicPr>
          <p:cNvPr id="21" name="Picture 2"/>
          <p:cNvPicPr>
            <a:picLocks noChangeAspect="1"/>
          </p:cNvPicPr>
          <p:nvPr/>
        </p:nvPicPr>
        <p:blipFill>
          <a:blip r:embed="rId4" cstate="print"/>
          <a:stretch>
            <a:fillRect/>
          </a:stretch>
        </p:blipFill>
        <p:spPr>
          <a:xfrm>
            <a:off x="827088" y="477838"/>
            <a:ext cx="2228850" cy="1681162"/>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p:cNvPicPr>
          <p:nvPr/>
        </p:nvPicPr>
        <p:blipFill>
          <a:blip r:embed="rId5" cstate="print"/>
          <a:stretch>
            <a:fillRect/>
          </a:stretch>
        </p:blipFill>
        <p:spPr>
          <a:xfrm>
            <a:off x="6700838" y="217488"/>
            <a:ext cx="1963737" cy="1481137"/>
          </a:xfrm>
          <a:prstGeom prst="rect">
            <a:avLst/>
          </a:prstGeom>
          <a:ln>
            <a:noFill/>
          </a:ln>
          <a:effectLst>
            <a:outerShdw blurRad="292100" dist="139700" dir="2700000" algn="tl" rotWithShape="0">
              <a:srgbClr val="333333">
                <a:alpha val="65000"/>
              </a:srgbClr>
            </a:outerShdw>
          </a:effectLst>
        </p:spPr>
      </p:pic>
      <p:pic>
        <p:nvPicPr>
          <p:cNvPr id="23" name="Picture 4"/>
          <p:cNvPicPr>
            <a:picLocks noChangeAspect="1"/>
          </p:cNvPicPr>
          <p:nvPr/>
        </p:nvPicPr>
        <p:blipFill>
          <a:blip r:embed="rId6" cstate="print"/>
          <a:stretch>
            <a:fillRect/>
          </a:stretch>
        </p:blipFill>
        <p:spPr>
          <a:xfrm>
            <a:off x="4151313" y="476250"/>
            <a:ext cx="1843087" cy="1382713"/>
          </a:xfrm>
          <a:prstGeom prst="rect">
            <a:avLst/>
          </a:prstGeom>
          <a:ln>
            <a:noFill/>
          </a:ln>
          <a:effectLst>
            <a:outerShdw blurRad="292100" dist="139700" dir="2700000" algn="tl" rotWithShape="0">
              <a:srgbClr val="333333">
                <a:alpha val="65000"/>
              </a:srgbClr>
            </a:outerShdw>
          </a:effectLst>
        </p:spPr>
      </p:pic>
      <p:pic>
        <p:nvPicPr>
          <p:cNvPr id="14354" name="Picture 5"/>
          <p:cNvPicPr>
            <a:picLocks noChangeAspect="1" noChangeArrowheads="1"/>
          </p:cNvPicPr>
          <p:nvPr/>
        </p:nvPicPr>
        <p:blipFill>
          <a:blip r:embed="rId7" cstate="print">
            <a:lum bright="-10000"/>
          </a:blip>
          <a:srcRect/>
          <a:stretch>
            <a:fillRect/>
          </a:stretch>
        </p:blipFill>
        <p:spPr bwMode="auto">
          <a:xfrm>
            <a:off x="339725" y="4481513"/>
            <a:ext cx="2259013" cy="1697037"/>
          </a:xfrm>
          <a:prstGeom prst="rect">
            <a:avLst/>
          </a:prstGeom>
          <a:ln>
            <a:noFill/>
          </a:ln>
          <a:effectLst>
            <a:outerShdw blurRad="292100" dist="139700" dir="2700000" algn="tl" rotWithShape="0">
              <a:srgbClr val="333333">
                <a:alpha val="65000"/>
              </a:srgbClr>
            </a:outerShdw>
          </a:effectLst>
        </p:spPr>
      </p:pic>
      <p:sp>
        <p:nvSpPr>
          <p:cNvPr id="115720" name="14336 Rectángulo"/>
          <p:cNvSpPr>
            <a:spLocks noChangeArrowheads="1"/>
          </p:cNvSpPr>
          <p:nvPr/>
        </p:nvSpPr>
        <p:spPr bwMode="auto">
          <a:xfrm>
            <a:off x="755576" y="4763"/>
            <a:ext cx="5862637" cy="908050"/>
          </a:xfrm>
          <a:prstGeom prst="rect">
            <a:avLst/>
          </a:prstGeom>
          <a:noFill/>
          <a:ln w="9525" algn="ctr">
            <a:noFill/>
            <a:miter lim="800000"/>
            <a:headEnd/>
            <a:tailEnd/>
          </a:ln>
        </p:spPr>
        <p:txBody>
          <a:bodyPr bIns="0" anchor="ctr">
            <a:spAutoFit/>
          </a:bodyPr>
          <a:lstStyle/>
          <a:p>
            <a:r>
              <a:rPr lang="es-ES_tradnl" sz="2400" b="1" dirty="0">
                <a:solidFill>
                  <a:srgbClr val="0033CC"/>
                </a:solidFill>
                <a:latin typeface="Browallia New"/>
                <a:ea typeface="ＭＳ Ｐゴシック" pitchFamily="34" charset="-128"/>
                <a:cs typeface="Browallia New"/>
              </a:rPr>
              <a:t>CAPACIDADES</a:t>
            </a:r>
            <a:r>
              <a:rPr lang="es-ES_tradnl" sz="2800" b="1" dirty="0">
                <a:solidFill>
                  <a:srgbClr val="0033CC"/>
                </a:solidFill>
                <a:latin typeface="Browallia New"/>
                <a:ea typeface="ＭＳ Ｐゴシック" pitchFamily="34" charset="-128"/>
                <a:cs typeface="Browallia New"/>
              </a:rPr>
              <a:t> </a:t>
            </a:r>
            <a:r>
              <a:rPr lang="es-ES_tradnl" sz="2400" b="1" dirty="0">
                <a:solidFill>
                  <a:srgbClr val="0033CC"/>
                </a:solidFill>
                <a:latin typeface="Browallia New"/>
                <a:ea typeface="ＭＳ Ｐゴシック" pitchFamily="34" charset="-128"/>
                <a:cs typeface="Browallia New"/>
              </a:rPr>
              <a:t>DE SERVICIO</a:t>
            </a:r>
            <a:endParaRPr lang="es-MX" sz="2800" b="1" dirty="0">
              <a:solidFill>
                <a:srgbClr val="0033CC"/>
              </a:solidFill>
              <a:latin typeface="Browallia New"/>
              <a:ea typeface="ＭＳ Ｐゴシック" pitchFamily="34" charset="-128"/>
              <a:cs typeface="Browallia New"/>
            </a:endParaRPr>
          </a:p>
          <a:p>
            <a:endParaRPr lang="es-MX" sz="2800" b="0" dirty="0">
              <a:solidFill>
                <a:srgbClr val="0033CC"/>
              </a:solidFill>
              <a:latin typeface="Browallia New"/>
              <a:ea typeface="ＭＳ Ｐゴシック" pitchFamily="34" charset="-128"/>
              <a:cs typeface="Browallia New"/>
            </a:endParaRPr>
          </a:p>
        </p:txBody>
      </p:sp>
      <p:graphicFrame>
        <p:nvGraphicFramePr>
          <p:cNvPr id="497672" name="Group 8"/>
          <p:cNvGraphicFramePr>
            <a:graphicFrameLocks noGrp="1"/>
          </p:cNvGraphicFramePr>
          <p:nvPr/>
        </p:nvGraphicFramePr>
        <p:xfrm>
          <a:off x="798513" y="2130425"/>
          <a:ext cx="7632700" cy="2105025"/>
        </p:xfrm>
        <a:graphic>
          <a:graphicData uri="http://schemas.openxmlformats.org/drawingml/2006/table">
            <a:tbl>
              <a:tblPr/>
              <a:tblGrid>
                <a:gridCol w="5694362"/>
                <a:gridCol w="1938338"/>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rgbClr val="0033CC"/>
                          </a:solidFill>
                          <a:effectLst/>
                          <a:latin typeface="Arial" charset="0"/>
                          <a:cs typeface="Times New Roman" pitchFamily="18" charset="0"/>
                        </a:rPr>
                        <a:t>                                                   Galones U.S.</a:t>
                      </a:r>
                      <a:endParaRPr kumimoji="0" lang="es-ES_tradnl" sz="1600" b="0" i="0" u="none" strike="noStrike" cap="none" normalizeH="0" baseline="0" dirty="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smtClean="0">
                          <a:ln>
                            <a:noFill/>
                          </a:ln>
                          <a:solidFill>
                            <a:srgbClr val="0033CC"/>
                          </a:solidFill>
                          <a:effectLst/>
                          <a:latin typeface="Arial" charset="0"/>
                          <a:cs typeface="Times New Roman" pitchFamily="18" charset="0"/>
                        </a:rPr>
                        <a:t>        . (Litros)</a:t>
                      </a:r>
                      <a:endParaRPr kumimoji="0" lang="es-ES_tradnl" sz="1600" b="0" i="0" u="none" strike="noStrike" cap="none" normalizeH="0" baseline="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r>
              <a:tr h="36512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smtClean="0">
                          <a:ln>
                            <a:noFill/>
                          </a:ln>
                          <a:solidFill>
                            <a:srgbClr val="0033CC"/>
                          </a:solidFill>
                          <a:effectLst/>
                          <a:latin typeface="Arial" charset="0"/>
                          <a:cs typeface="Times New Roman" pitchFamily="18" charset="0"/>
                        </a:rPr>
                        <a:t>Cárter*..(centinel 220 lts ...................... 74                                 .............. 280</a:t>
                      </a:r>
                      <a:endParaRPr kumimoji="0" lang="es-ES" sz="1600" b="0" i="0" u="none" strike="noStrike" cap="none" normalizeH="0" baseline="0" smtClean="0">
                        <a:ln>
                          <a:noFill/>
                        </a:ln>
                        <a:solidFill>
                          <a:srgbClr val="0033CC"/>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1" i="0" u="none" strike="noStrike" cap="none" normalizeH="0" baseline="0" smtClean="0">
                          <a:ln>
                            <a:noFill/>
                          </a:ln>
                          <a:solidFill>
                            <a:srgbClr val="0033CC"/>
                          </a:solidFill>
                          <a:effectLst/>
                          <a:latin typeface="Arial" charset="0"/>
                          <a:cs typeface="Times New Roman" pitchFamily="18" charset="0"/>
                        </a:rPr>
                        <a:t>*Incluye filtros de aceite de lubricación</a:t>
                      </a:r>
                    </a:p>
                  </a:txBody>
                  <a:tcPr horzOverflow="overflow">
                    <a:lnL>
                      <a:noFill/>
                    </a:lnL>
                    <a:lnR>
                      <a:noFill/>
                    </a:lnR>
                    <a:lnT>
                      <a:noFill/>
                    </a:lnT>
                    <a:lnB>
                      <a:noFill/>
                    </a:lnB>
                    <a:lnTlToBr>
                      <a:noFill/>
                    </a:lnTlToBr>
                    <a:lnBlToTr>
                      <a:noFill/>
                    </a:lnBlToTr>
                    <a:noFill/>
                  </a:tcPr>
                </a:tc>
                <a:tc hMerge="1">
                  <a:txBody>
                    <a:bodyPr/>
                    <a:lstStyle/>
                    <a:p>
                      <a:endParaRPr lang="es-CL"/>
                    </a:p>
                  </a:txBody>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smtClean="0">
                          <a:ln>
                            <a:noFill/>
                          </a:ln>
                          <a:solidFill>
                            <a:srgbClr val="0033CC"/>
                          </a:solidFill>
                          <a:effectLst/>
                          <a:latin typeface="Arial" charset="0"/>
                          <a:cs typeface="Times New Roman" pitchFamily="18" charset="0"/>
                        </a:rPr>
                        <a:t>Sistema de Refrigeración.................... 157</a:t>
                      </a:r>
                      <a:endParaRPr kumimoji="0" lang="es-ES" sz="1600" b="0" i="0" u="none" strike="noStrike" cap="none" normalizeH="0" baseline="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smtClean="0">
                          <a:ln>
                            <a:noFill/>
                          </a:ln>
                          <a:solidFill>
                            <a:srgbClr val="0033CC"/>
                          </a:solidFill>
                          <a:effectLst/>
                          <a:latin typeface="Arial" charset="0"/>
                          <a:cs typeface="Times New Roman" pitchFamily="18" charset="0"/>
                        </a:rPr>
                        <a:t>.............. 594</a:t>
                      </a:r>
                      <a:endParaRPr kumimoji="0" lang="es-ES" sz="1600" b="0" i="0" u="none" strike="noStrike" cap="none" normalizeH="0" baseline="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smtClean="0">
                          <a:ln>
                            <a:noFill/>
                          </a:ln>
                          <a:solidFill>
                            <a:srgbClr val="0033CC"/>
                          </a:solidFill>
                          <a:effectLst/>
                          <a:latin typeface="Arial" charset="0"/>
                          <a:cs typeface="Times New Roman" pitchFamily="18" charset="0"/>
                        </a:rPr>
                        <a:t>Combustible....................................... 1200</a:t>
                      </a:r>
                      <a:endParaRPr kumimoji="0" lang="es-ES" sz="1600" b="0" i="0" u="none" strike="noStrike" cap="none" normalizeH="0" baseline="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smtClean="0">
                          <a:ln>
                            <a:noFill/>
                          </a:ln>
                          <a:solidFill>
                            <a:srgbClr val="0033CC"/>
                          </a:solidFill>
                          <a:effectLst/>
                          <a:latin typeface="Arial" charset="0"/>
                          <a:cs typeface="Times New Roman" pitchFamily="18" charset="0"/>
                        </a:rPr>
                        <a:t>............ 4543</a:t>
                      </a:r>
                      <a:endParaRPr kumimoji="0" lang="es-ES" sz="1600" b="0" i="0" u="none" strike="noStrike" cap="none" normalizeH="0" baseline="0" dirty="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smtClean="0">
                          <a:ln>
                            <a:noFill/>
                          </a:ln>
                          <a:solidFill>
                            <a:srgbClr val="0033CC"/>
                          </a:solidFill>
                          <a:effectLst/>
                          <a:latin typeface="Arial" charset="0"/>
                          <a:cs typeface="Times New Roman" pitchFamily="18" charset="0"/>
                        </a:rPr>
                        <a:t>Sistema hidráulico .............................. 350</a:t>
                      </a:r>
                      <a:endParaRPr kumimoji="0" lang="es-ES" sz="1600" b="0" i="0" u="none" strike="noStrike" cap="none" normalizeH="0" baseline="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smtClean="0">
                          <a:ln>
                            <a:noFill/>
                          </a:ln>
                          <a:solidFill>
                            <a:srgbClr val="0033CC"/>
                          </a:solidFill>
                          <a:effectLst/>
                          <a:latin typeface="Arial" charset="0"/>
                          <a:cs typeface="Times New Roman" pitchFamily="18" charset="0"/>
                        </a:rPr>
                        <a:t>............ 1325</a:t>
                      </a:r>
                      <a:endParaRPr kumimoji="0" lang="es-ES" sz="1600" b="0" i="0" u="none" strike="noStrike" cap="none" normalizeH="0" baseline="0" dirty="0" smtClean="0">
                        <a:ln>
                          <a:noFill/>
                        </a:ln>
                        <a:solidFill>
                          <a:srgbClr val="0033CC"/>
                        </a:solidFill>
                        <a:effectLst/>
                        <a:latin typeface="Arial" charset="0"/>
                        <a:cs typeface="Times New Roman" pitchFamily="18" charset="0"/>
                      </a:endParaRPr>
                    </a:p>
                  </a:txBody>
                  <a:tcPr horzOverflow="overflow">
                    <a:lnL>
                      <a:noFill/>
                    </a:lnL>
                    <a:lnR>
                      <a:noFill/>
                    </a:lnR>
                    <a:lnT>
                      <a:noFill/>
                    </a:lnT>
                    <a:lnB>
                      <a:noFill/>
                    </a:lnB>
                    <a:lnTlToBr>
                      <a:noFill/>
                    </a:lnTlToBr>
                    <a:lnBlToTr>
                      <a:noFill/>
                    </a:lnBlToTr>
                    <a:noFill/>
                  </a:tcPr>
                </a:tc>
              </a:tr>
            </a:tbl>
          </a:graphicData>
        </a:graphic>
      </p:graphicFrame>
      <p:pic>
        <p:nvPicPr>
          <p:cNvPr id="24595" name="24594 Rectángulo"/>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651500" y="4413250"/>
            <a:ext cx="3109913" cy="20859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25340" name="Group 220"/>
          <p:cNvGraphicFramePr>
            <a:graphicFrameLocks noGrp="1"/>
          </p:cNvGraphicFramePr>
          <p:nvPr>
            <p:ph sz="half" idx="1"/>
          </p:nvPr>
        </p:nvGraphicFramePr>
        <p:xfrm>
          <a:off x="815975" y="1350963"/>
          <a:ext cx="7643813" cy="4777297"/>
        </p:xfrm>
        <a:graphic>
          <a:graphicData uri="http://schemas.openxmlformats.org/drawingml/2006/table">
            <a:tbl>
              <a:tblPr/>
              <a:tblGrid>
                <a:gridCol w="5610225"/>
                <a:gridCol w="2033588"/>
              </a:tblGrid>
              <a:tr h="498475">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Cárter del motor</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smtClean="0">
                          <a:ln>
                            <a:noFill/>
                          </a:ln>
                          <a:solidFill>
                            <a:schemeClr val="accent2"/>
                          </a:solidFill>
                          <a:effectLst/>
                          <a:latin typeface="Arial" charset="0"/>
                          <a:ea typeface="MS PGothic" pitchFamily="34" charset="-128"/>
                        </a:rPr>
                        <a:t>280 lts.</a:t>
                      </a:r>
                      <a:endParaRPr kumimoji="0" lang="es-ES" sz="2400" b="1" i="0" u="none" strike="noStrike" cap="none" normalizeH="0" baseline="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1650">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Estanque reserva motor diesel </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smtClean="0">
                          <a:ln>
                            <a:noFill/>
                          </a:ln>
                          <a:solidFill>
                            <a:schemeClr val="accent2"/>
                          </a:solidFill>
                          <a:effectLst/>
                          <a:latin typeface="Arial" charset="0"/>
                          <a:ea typeface="MS PGothic" pitchFamily="34" charset="-128"/>
                        </a:rPr>
                        <a:t>113.5 lts.</a:t>
                      </a:r>
                      <a:endParaRPr kumimoji="0" lang="es-ES" sz="2400" b="1" i="0" u="none" strike="noStrike" cap="none" normalizeH="0" baseline="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5300">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Refrigerante</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smtClean="0">
                          <a:ln>
                            <a:noFill/>
                          </a:ln>
                          <a:solidFill>
                            <a:schemeClr val="accent2"/>
                          </a:solidFill>
                          <a:effectLst/>
                          <a:latin typeface="Arial" charset="0"/>
                          <a:ea typeface="MS PGothic" pitchFamily="34" charset="-128"/>
                        </a:rPr>
                        <a:t>594 lts.</a:t>
                      </a:r>
                      <a:endParaRPr kumimoji="0" lang="es-ES" sz="2400" b="1" i="0" u="none" strike="noStrike" cap="none" normalizeH="0" baseline="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33400">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Combustible</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4543 </a:t>
                      </a:r>
                      <a:r>
                        <a:rPr kumimoji="0" lang="es-MX" sz="2400" b="1" i="0" u="none" strike="noStrike" cap="none" normalizeH="0" baseline="0" dirty="0" err="1" smtClean="0">
                          <a:ln>
                            <a:noFill/>
                          </a:ln>
                          <a:solidFill>
                            <a:schemeClr val="accent2"/>
                          </a:solidFill>
                          <a:effectLst/>
                          <a:latin typeface="Arial" charset="0"/>
                          <a:ea typeface="MS PGothic" pitchFamily="34" charset="-128"/>
                        </a:rPr>
                        <a:t>lts</a:t>
                      </a:r>
                      <a:r>
                        <a:rPr kumimoji="0" lang="es-MX" sz="2400" b="1" i="0" u="none" strike="noStrike" cap="none" normalizeH="0" baseline="0" dirty="0" smtClean="0">
                          <a:ln>
                            <a:noFill/>
                          </a:ln>
                          <a:solidFill>
                            <a:schemeClr val="accent2"/>
                          </a:solidFill>
                          <a:effectLst/>
                          <a:latin typeface="Arial" charset="0"/>
                          <a:ea typeface="MS PGothic" pitchFamily="34" charset="-128"/>
                        </a:rPr>
                        <a:t>.</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00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Estanque hidráulico</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smtClean="0">
                          <a:ln>
                            <a:noFill/>
                          </a:ln>
                          <a:solidFill>
                            <a:schemeClr val="accent2"/>
                          </a:solidFill>
                          <a:effectLst/>
                          <a:latin typeface="Arial" charset="0"/>
                          <a:ea typeface="MS PGothic" pitchFamily="34" charset="-128"/>
                        </a:rPr>
                        <a:t>941 lts.</a:t>
                      </a:r>
                      <a:endParaRPr kumimoji="0" lang="es-ES" sz="2400" b="1" i="0" u="none" strike="noStrike" cap="none" normalizeH="0" baseline="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00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Capacidad total sistema hidráulico</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smtClean="0">
                          <a:ln>
                            <a:noFill/>
                          </a:ln>
                          <a:solidFill>
                            <a:schemeClr val="accent2"/>
                          </a:solidFill>
                          <a:effectLst/>
                          <a:latin typeface="Arial" charset="0"/>
                          <a:ea typeface="MS PGothic" pitchFamily="34" charset="-128"/>
                        </a:rPr>
                        <a:t>1325 lts.</a:t>
                      </a:r>
                      <a:endParaRPr kumimoji="0" lang="es-ES" sz="2400" b="1" i="0" u="none" strike="noStrike" cap="none" normalizeH="0" baseline="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8475">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Mandos Finales motores de tracción c/u</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smtClean="0">
                          <a:ln>
                            <a:noFill/>
                          </a:ln>
                          <a:solidFill>
                            <a:schemeClr val="accent2"/>
                          </a:solidFill>
                          <a:effectLst/>
                          <a:latin typeface="Arial" charset="0"/>
                          <a:ea typeface="MS PGothic" pitchFamily="34" charset="-128"/>
                        </a:rPr>
                        <a:t>76 lts.</a:t>
                      </a:r>
                      <a:endParaRPr kumimoji="0" lang="es-ES" sz="2400" b="1" i="0" u="none" strike="noStrike" cap="none" normalizeH="0" baseline="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00063">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8475">
                <a:tc>
                  <a:txBody>
                    <a:bodyPr/>
                    <a:lstStyle/>
                    <a:p>
                      <a:pPr marL="0" marR="0" lvl="0" indent="0" algn="l"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Deposito de grasa</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
                          <a:schemeClr val="accent2"/>
                        </a:buClr>
                        <a:buSzTx/>
                        <a:buFont typeface="Arial" charset="0"/>
                        <a:buNone/>
                        <a:tabLst/>
                      </a:pPr>
                      <a:r>
                        <a:rPr kumimoji="0" lang="es-MX" sz="2400" b="1" i="0" u="none" strike="noStrike" cap="none" normalizeH="0" baseline="0" dirty="0" smtClean="0">
                          <a:ln>
                            <a:noFill/>
                          </a:ln>
                          <a:solidFill>
                            <a:schemeClr val="accent2"/>
                          </a:solidFill>
                          <a:effectLst/>
                          <a:latin typeface="Arial" charset="0"/>
                          <a:ea typeface="MS PGothic" pitchFamily="34" charset="-128"/>
                        </a:rPr>
                        <a:t>50 </a:t>
                      </a:r>
                      <a:r>
                        <a:rPr kumimoji="0" lang="es-MX" sz="2400" b="1" i="0" u="none" strike="noStrike" cap="none" normalizeH="0" baseline="0" dirty="0" err="1" smtClean="0">
                          <a:ln>
                            <a:noFill/>
                          </a:ln>
                          <a:solidFill>
                            <a:schemeClr val="accent2"/>
                          </a:solidFill>
                          <a:effectLst/>
                          <a:latin typeface="Arial" charset="0"/>
                          <a:ea typeface="MS PGothic" pitchFamily="34" charset="-128"/>
                        </a:rPr>
                        <a:t>kls</a:t>
                      </a:r>
                      <a:r>
                        <a:rPr kumimoji="0" lang="es-MX" sz="2400" b="1" i="0" u="none" strike="noStrike" cap="none" normalizeH="0" baseline="0" dirty="0" smtClean="0">
                          <a:ln>
                            <a:noFill/>
                          </a:ln>
                          <a:solidFill>
                            <a:schemeClr val="accent2"/>
                          </a:solidFill>
                          <a:effectLst/>
                          <a:latin typeface="Arial" charset="0"/>
                          <a:ea typeface="MS PGothic" pitchFamily="34" charset="-128"/>
                        </a:rPr>
                        <a:t>.</a:t>
                      </a:r>
                      <a:endParaRPr kumimoji="0" lang="es-ES" sz="2400" b="1" i="0" u="none" strike="noStrike" cap="none" normalizeH="0" baseline="0" dirty="0" smtClean="0">
                        <a:ln>
                          <a:noFill/>
                        </a:ln>
                        <a:solidFill>
                          <a:schemeClr val="accent2"/>
                        </a:solidFill>
                        <a:effectLst/>
                        <a:latin typeface="Arial"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16770" name="Rectangle 42"/>
          <p:cNvSpPr>
            <a:spLocks noChangeArrowheads="1"/>
          </p:cNvSpPr>
          <p:nvPr/>
        </p:nvSpPr>
        <p:spPr bwMode="auto">
          <a:xfrm>
            <a:off x="71470" y="233346"/>
            <a:ext cx="9144000" cy="838200"/>
          </a:xfrm>
          <a:prstGeom prst="rect">
            <a:avLst/>
          </a:prstGeom>
          <a:noFill/>
          <a:ln w="9525">
            <a:noFill/>
            <a:miter lim="800000"/>
            <a:headEnd/>
            <a:tailEnd/>
          </a:ln>
        </p:spPr>
        <p:txBody>
          <a:bodyPr lIns="180000" tIns="0" rIns="180000" bIns="0" anchor="ctr"/>
          <a:lstStyle/>
          <a:p>
            <a:pPr>
              <a:lnSpc>
                <a:spcPct val="80000"/>
              </a:lnSpc>
            </a:pPr>
            <a:r>
              <a:rPr lang="es-ES" sz="3200" b="1" dirty="0"/>
              <a:t>Capacidades de fluidos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2" name="1072131 Título"/>
          <p:cNvSpPr>
            <a:spLocks noGrp="1" noChangeArrowheads="1"/>
          </p:cNvSpPr>
          <p:nvPr>
            <p:ph type="title"/>
          </p:nvPr>
        </p:nvSpPr>
        <p:spPr>
          <a:xfrm>
            <a:off x="0" y="400050"/>
            <a:ext cx="9144000" cy="838200"/>
          </a:xfrm>
        </p:spPr>
        <p:txBody>
          <a:bodyPr/>
          <a:lstStyle/>
          <a:p>
            <a:pPr algn="ctr" eaLnBrk="1" hangingPunct="1">
              <a:defRPr/>
            </a:pPr>
            <a:r>
              <a:rPr kumimoji="1" lang="es-ES_tradnl" b="1" dirty="0" smtClean="0">
                <a:solidFill>
                  <a:srgbClr val="0000FF"/>
                </a:solidFill>
              </a:rPr>
              <a:t>Retardo Dinámico</a:t>
            </a:r>
            <a:endParaRPr kumimoji="1" lang="es-ES" b="1" dirty="0" smtClean="0">
              <a:solidFill>
                <a:srgbClr val="0000FF"/>
              </a:solidFill>
            </a:endParaRPr>
          </a:p>
        </p:txBody>
      </p:sp>
      <p:sp>
        <p:nvSpPr>
          <p:cNvPr id="146435" name="1072132 Rectángulo"/>
          <p:cNvSpPr>
            <a:spLocks noChangeArrowheads="1"/>
          </p:cNvSpPr>
          <p:nvPr/>
        </p:nvSpPr>
        <p:spPr bwMode="auto">
          <a:xfrm>
            <a:off x="214313" y="1690767"/>
            <a:ext cx="8715375" cy="4708981"/>
          </a:xfrm>
          <a:prstGeom prst="rect">
            <a:avLst/>
          </a:prstGeom>
          <a:noFill/>
          <a:ln w="9525">
            <a:noFill/>
            <a:miter lim="800000"/>
            <a:headEnd/>
            <a:tailEnd/>
          </a:ln>
        </p:spPr>
        <p:txBody>
          <a:bodyPr anchor="ctr">
            <a:spAutoFit/>
          </a:bodyPr>
          <a:lstStyle/>
          <a:p>
            <a:r>
              <a:rPr lang="es-ES_tradnl" sz="2400" b="0" dirty="0">
                <a:solidFill>
                  <a:srgbClr val="0000FF"/>
                </a:solidFill>
              </a:rPr>
              <a:t>El retardo dinámico se utiliza para </a:t>
            </a:r>
            <a:r>
              <a:rPr lang="es-ES_tradnl" sz="2400" b="1" dirty="0">
                <a:solidFill>
                  <a:srgbClr val="0000FF"/>
                </a:solidFill>
              </a:rPr>
              <a:t>disminuir la velocidad  del camión</a:t>
            </a:r>
            <a:r>
              <a:rPr lang="es-ES_tradnl" sz="2400" b="0" dirty="0">
                <a:solidFill>
                  <a:srgbClr val="0000FF"/>
                </a:solidFill>
              </a:rPr>
              <a:t> durante </a:t>
            </a:r>
            <a:r>
              <a:rPr lang="es-ES_tradnl" sz="2400" b="0" dirty="0" smtClean="0">
                <a:solidFill>
                  <a:srgbClr val="0000FF"/>
                </a:solidFill>
              </a:rPr>
              <a:t>la operación </a:t>
            </a:r>
            <a:r>
              <a:rPr lang="es-ES_tradnl" sz="2400" b="0" dirty="0">
                <a:solidFill>
                  <a:srgbClr val="0000FF"/>
                </a:solidFill>
              </a:rPr>
              <a:t>normal o para controlar la velocidad al bajar una pendiente.  La capacidad del retardo dinámico del sistema eléctrico es controlada por el operador mediante la activación del pedal  retardador (o por la operación de una palanca ubicada en el volante de la dirección) en la cabina del operador, que regula  el RSC (Control de Velocidad de Retardo).  El Retardo Dinámico se activa automáticamente, si la velocidad del camión  llega a la velocidad </a:t>
            </a:r>
            <a:r>
              <a:rPr lang="es-ES_tradnl" sz="2400" b="0" dirty="0" smtClean="0">
                <a:solidFill>
                  <a:srgbClr val="0000FF"/>
                </a:solidFill>
              </a:rPr>
              <a:t>prefijada (32 Km/</a:t>
            </a:r>
            <a:r>
              <a:rPr lang="es-ES_tradnl" sz="2400" b="0" dirty="0" err="1" smtClean="0">
                <a:solidFill>
                  <a:srgbClr val="0000FF"/>
                </a:solidFill>
              </a:rPr>
              <a:t>Hr</a:t>
            </a:r>
            <a:r>
              <a:rPr lang="es-ES_tradnl" sz="2400" b="0" dirty="0" smtClean="0">
                <a:solidFill>
                  <a:srgbClr val="0000FF"/>
                </a:solidFill>
              </a:rPr>
              <a:t>).</a:t>
            </a:r>
            <a:endParaRPr lang="es-ES_tradnl" sz="2400" b="0" dirty="0">
              <a:solidFill>
                <a:srgbClr val="0000FF"/>
              </a:solidFill>
            </a:endParaRPr>
          </a:p>
          <a:p>
            <a:endParaRPr lang="es-ES_tradnl" sz="1800" dirty="0">
              <a:solidFill>
                <a:srgbClr val="0000FF"/>
              </a:solidFill>
            </a:endParaRPr>
          </a:p>
          <a:p>
            <a:endParaRPr lang="es-ES_tradnl" sz="1800" dirty="0">
              <a:solidFill>
                <a:srgbClr val="0000FF"/>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8" name="1055747 Título"/>
          <p:cNvSpPr>
            <a:spLocks noGrp="1" noChangeArrowheads="1"/>
          </p:cNvSpPr>
          <p:nvPr>
            <p:ph type="title"/>
          </p:nvPr>
        </p:nvSpPr>
        <p:spPr/>
        <p:txBody>
          <a:bodyPr/>
          <a:lstStyle/>
          <a:p>
            <a:pPr eaLnBrk="1" hangingPunct="1">
              <a:defRPr/>
            </a:pPr>
            <a:r>
              <a:rPr lang="es-ES_tradnl" b="1" dirty="0" smtClean="0"/>
              <a:t>FRENOS (DEFINICION).</a:t>
            </a:r>
            <a:endParaRPr lang="es-ES" b="1" dirty="0" smtClean="0"/>
          </a:p>
        </p:txBody>
      </p:sp>
      <p:sp>
        <p:nvSpPr>
          <p:cNvPr id="208899" name="1055748 Rectángulo"/>
          <p:cNvSpPr>
            <a:spLocks noChangeArrowheads="1"/>
          </p:cNvSpPr>
          <p:nvPr/>
        </p:nvSpPr>
        <p:spPr bwMode="auto">
          <a:xfrm>
            <a:off x="285750" y="2175586"/>
            <a:ext cx="8715375" cy="3539430"/>
          </a:xfrm>
          <a:prstGeom prst="rect">
            <a:avLst/>
          </a:prstGeom>
          <a:noFill/>
          <a:ln w="9525">
            <a:noFill/>
            <a:miter lim="800000"/>
            <a:headEnd/>
            <a:tailEnd/>
          </a:ln>
        </p:spPr>
        <p:txBody>
          <a:bodyPr anchor="ctr">
            <a:spAutoFit/>
          </a:bodyPr>
          <a:lstStyle/>
          <a:p>
            <a:r>
              <a:rPr lang="es-ES_tradnl" sz="2800" b="0" dirty="0">
                <a:solidFill>
                  <a:srgbClr val="0000FF"/>
                </a:solidFill>
              </a:rPr>
              <a:t>La función principal del sistema de frenos es proporcionar al operador el control que necesita para detener el camión en forma </a:t>
            </a:r>
            <a:r>
              <a:rPr lang="es-ES_tradnl" sz="2800" b="0" dirty="0" smtClean="0">
                <a:solidFill>
                  <a:srgbClr val="0000FF"/>
                </a:solidFill>
              </a:rPr>
              <a:t>segura </a:t>
            </a:r>
            <a:r>
              <a:rPr lang="es-ES_tradnl" sz="2800" b="0" dirty="0">
                <a:solidFill>
                  <a:srgbClr val="0000FF"/>
                </a:solidFill>
              </a:rPr>
              <a:t>en diversas </a:t>
            </a:r>
            <a:r>
              <a:rPr lang="es-ES_tradnl" sz="2800" b="0" dirty="0" smtClean="0">
                <a:solidFill>
                  <a:srgbClr val="0000FF"/>
                </a:solidFill>
              </a:rPr>
              <a:t>circunstancias. </a:t>
            </a:r>
          </a:p>
          <a:p>
            <a:r>
              <a:rPr lang="es-ES_tradnl" sz="2800" b="0" dirty="0" smtClean="0">
                <a:solidFill>
                  <a:srgbClr val="0000FF"/>
                </a:solidFill>
              </a:rPr>
              <a:t>Cuando </a:t>
            </a:r>
            <a:r>
              <a:rPr lang="es-ES_tradnl" sz="2800" b="0" dirty="0">
                <a:solidFill>
                  <a:srgbClr val="0000FF"/>
                </a:solidFill>
              </a:rPr>
              <a:t>el equipo está en movimiento, cuando está en proceso de carga o descarga o cuando deba dejarse estacionado, ya sea transitoriamente o por un tiempo prolongado.</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0" y="635000"/>
            <a:ext cx="5076056" cy="601133"/>
          </a:xfrm>
        </p:spPr>
        <p:txBody>
          <a:bodyPr>
            <a:normAutofit/>
          </a:bodyPr>
          <a:lstStyle/>
          <a:p>
            <a:pPr eaLnBrk="1" fontAlgn="auto" hangingPunct="1">
              <a:spcAft>
                <a:spcPts val="0"/>
              </a:spcAft>
              <a:defRPr/>
            </a:pPr>
            <a:r>
              <a:rPr lang="es-ES_tradnl" sz="1700" b="1" dirty="0">
                <a:solidFill>
                  <a:srgbClr val="0000FF"/>
                </a:solidFill>
              </a:rPr>
              <a:t>TRASLADO EN PENDIENTES</a:t>
            </a:r>
            <a:endParaRPr lang="es-ES" sz="1700" b="1" dirty="0">
              <a:solidFill>
                <a:srgbClr val="0000FF"/>
              </a:solidFill>
            </a:endParaRPr>
          </a:p>
        </p:txBody>
      </p:sp>
      <p:sp>
        <p:nvSpPr>
          <p:cNvPr id="75779" name="Rectangle 3"/>
          <p:cNvSpPr>
            <a:spLocks noGrp="1" noChangeArrowheads="1"/>
          </p:cNvSpPr>
          <p:nvPr>
            <p:ph idx="1"/>
          </p:nvPr>
        </p:nvSpPr>
        <p:spPr>
          <a:xfrm>
            <a:off x="0" y="5049838"/>
            <a:ext cx="9075738" cy="1790700"/>
          </a:xfrm>
        </p:spPr>
        <p:txBody>
          <a:bodyPr>
            <a:normAutofit lnSpcReduction="10000"/>
          </a:bodyPr>
          <a:lstStyle/>
          <a:p>
            <a:pPr eaLnBrk="1" hangingPunct="1"/>
            <a:r>
              <a:rPr lang="es-ES_tradnl" sz="1600" dirty="0" smtClean="0">
                <a:solidFill>
                  <a:srgbClr val="0000FF"/>
                </a:solidFill>
              </a:rPr>
              <a:t>NO cambie de dirección en las pendientes.  Para mayor seguridad, conduzca hasta un terreno plano antes de virar.</a:t>
            </a:r>
          </a:p>
          <a:p>
            <a:pPr eaLnBrk="1" hangingPunct="1"/>
            <a:r>
              <a:rPr lang="es-CL" sz="1600" dirty="0" smtClean="0">
                <a:solidFill>
                  <a:srgbClr val="0000FF"/>
                </a:solidFill>
              </a:rPr>
              <a:t>Al viajar cuesta abajo, use el retardador para disminuir la velocidad.  NO gire el volante en forma repentina.  NO use el freno de pie o servicio, salvo en emergencia </a:t>
            </a:r>
            <a:endParaRPr lang="es-ES_tradnl" sz="1600" dirty="0" smtClean="0">
              <a:solidFill>
                <a:srgbClr val="0000FF"/>
              </a:solidFill>
            </a:endParaRPr>
          </a:p>
          <a:p>
            <a:pPr eaLnBrk="1" hangingPunct="1"/>
            <a:r>
              <a:rPr lang="es-CL" sz="1600" dirty="0" smtClean="0">
                <a:solidFill>
                  <a:srgbClr val="0000FF"/>
                </a:solidFill>
              </a:rPr>
              <a:t>Si debe detener el motor en una pendiente, aplique totalmente los frenos de servicio y detenga la máquina.  Después que la máquina se haya detenido, aplique el freno de estacionamiento. </a:t>
            </a:r>
          </a:p>
          <a:p>
            <a:pPr eaLnBrk="1" hangingPunct="1"/>
            <a:endParaRPr lang="es-ES" sz="1600" dirty="0" smtClean="0">
              <a:solidFill>
                <a:srgbClr val="0000FF"/>
              </a:solidFill>
            </a:endParaRPr>
          </a:p>
        </p:txBody>
      </p:sp>
      <p:pic>
        <p:nvPicPr>
          <p:cNvPr id="75780" name="Picture 4"/>
          <p:cNvPicPr>
            <a:picLocks noChangeArrowheads="1"/>
          </p:cNvPicPr>
          <p:nvPr/>
        </p:nvPicPr>
        <p:blipFill>
          <a:blip r:embed="rId2" cstate="print"/>
          <a:srcRect/>
          <a:stretch>
            <a:fillRect/>
          </a:stretch>
        </p:blipFill>
        <p:spPr bwMode="auto">
          <a:xfrm>
            <a:off x="884238" y="1133475"/>
            <a:ext cx="7312025" cy="3811588"/>
          </a:xfrm>
          <a:prstGeom prst="rect">
            <a:avLst/>
          </a:prstGeom>
          <a:noFill/>
          <a:ln w="9525">
            <a:noFill/>
            <a:miter lim="800000"/>
            <a:headEnd/>
            <a:tailEnd/>
          </a:ln>
        </p:spPr>
      </p:pic>
      <p:sp>
        <p:nvSpPr>
          <p:cNvPr id="5" name="Rectangle 7"/>
          <p:cNvSpPr txBox="1">
            <a:spLocks noChangeArrowheads="1"/>
          </p:cNvSpPr>
          <p:nvPr/>
        </p:nvSpPr>
        <p:spPr>
          <a:xfrm>
            <a:off x="0" y="0"/>
            <a:ext cx="2980268" cy="838200"/>
          </a:xfrm>
          <a:prstGeom prst="rect">
            <a:avLst/>
          </a:prstGeom>
        </p:spPr>
        <p:txBody>
          <a:bodyPr anchor="ctr">
            <a:normAutofit/>
          </a:bodyPr>
          <a:lstStyle/>
          <a:p>
            <a:pPr fontAlgn="auto">
              <a:spcAft>
                <a:spcPts val="0"/>
              </a:spcAft>
              <a:defRPr/>
            </a:pPr>
            <a:r>
              <a:rPr lang="es-ES_tradnl" sz="3600" cap="all" dirty="0">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p:cNvPicPr>
            <a:picLocks noChangeAspect="1" noChangeArrowheads="1"/>
          </p:cNvPicPr>
          <p:nvPr/>
        </p:nvPicPr>
        <p:blipFill>
          <a:blip r:embed="rId2" cstate="print"/>
          <a:srcRect/>
          <a:stretch>
            <a:fillRect/>
          </a:stretch>
        </p:blipFill>
        <p:spPr bwMode="auto">
          <a:xfrm>
            <a:off x="1042988" y="1341438"/>
            <a:ext cx="3324225" cy="5183187"/>
          </a:xfrm>
          <a:prstGeom prst="rect">
            <a:avLst/>
          </a:prstGeom>
          <a:noFill/>
          <a:ln w="28575">
            <a:solidFill>
              <a:srgbClr val="0000CC"/>
            </a:solidFill>
            <a:miter lim="800000"/>
            <a:headEnd/>
            <a:tailEnd/>
          </a:ln>
        </p:spPr>
      </p:pic>
      <p:sp>
        <p:nvSpPr>
          <p:cNvPr id="2588678" name="Rectangle 6"/>
          <p:cNvSpPr>
            <a:spLocks noGrp="1" noChangeArrowheads="1"/>
          </p:cNvSpPr>
          <p:nvPr>
            <p:ph type="title"/>
          </p:nvPr>
        </p:nvSpPr>
        <p:spPr/>
        <p:txBody>
          <a:bodyPr/>
          <a:lstStyle/>
          <a:p>
            <a:pPr>
              <a:defRPr/>
            </a:pPr>
            <a:r>
              <a:rPr lang="es-ES"/>
              <a:t>Ubicación de los frenos </a:t>
            </a:r>
          </a:p>
        </p:txBody>
      </p:sp>
      <p:sp>
        <p:nvSpPr>
          <p:cNvPr id="211972" name="Rectangle 7"/>
          <p:cNvSpPr>
            <a:spLocks noChangeArrowheads="1"/>
          </p:cNvSpPr>
          <p:nvPr/>
        </p:nvSpPr>
        <p:spPr bwMode="auto">
          <a:xfrm>
            <a:off x="5148263" y="1241425"/>
            <a:ext cx="3744912" cy="898525"/>
          </a:xfrm>
          <a:prstGeom prst="rect">
            <a:avLst/>
          </a:prstGeom>
          <a:noFill/>
          <a:ln w="28575" algn="ctr">
            <a:solidFill>
              <a:srgbClr val="0000CC"/>
            </a:solidFill>
            <a:miter lim="800000"/>
            <a:headEnd/>
            <a:tailEnd/>
          </a:ln>
        </p:spPr>
        <p:txBody>
          <a:bodyPr bIns="0" anchor="ctr">
            <a:spAutoFit/>
          </a:bodyPr>
          <a:lstStyle/>
          <a:p>
            <a:r>
              <a:rPr lang="es-ES" sz="1800">
                <a:solidFill>
                  <a:srgbClr val="0000CC"/>
                </a:solidFill>
              </a:rPr>
              <a:t>Los frenos de servicio están ubicados en las ruedas delanteras y trasera.</a:t>
            </a:r>
            <a:endParaRPr lang="es-ES_tradnl" sz="1800">
              <a:solidFill>
                <a:srgbClr val="0000CC"/>
              </a:solidFill>
            </a:endParaRPr>
          </a:p>
        </p:txBody>
      </p:sp>
      <p:sp>
        <p:nvSpPr>
          <p:cNvPr id="211973" name="AutoShape 8"/>
          <p:cNvSpPr>
            <a:spLocks noChangeArrowheads="1"/>
          </p:cNvSpPr>
          <p:nvPr/>
        </p:nvSpPr>
        <p:spPr bwMode="auto">
          <a:xfrm rot="-5400000">
            <a:off x="287338" y="2600325"/>
            <a:ext cx="504825" cy="720725"/>
          </a:xfrm>
          <a:prstGeom prst="downArrow">
            <a:avLst>
              <a:gd name="adj1" fmla="val 50000"/>
              <a:gd name="adj2" fmla="val 35692"/>
            </a:avLst>
          </a:prstGeom>
          <a:solidFill>
            <a:schemeClr val="accent1"/>
          </a:solidFill>
          <a:ln w="28575" algn="ctr">
            <a:solidFill>
              <a:srgbClr val="0000CC"/>
            </a:solidFill>
            <a:miter lim="800000"/>
            <a:headEnd/>
            <a:tailEnd/>
          </a:ln>
        </p:spPr>
        <p:txBody>
          <a:bodyPr wrap="none" anchor="ctr">
            <a:spAutoFit/>
          </a:bodyPr>
          <a:lstStyle/>
          <a:p>
            <a:endParaRPr lang="es-CL"/>
          </a:p>
        </p:txBody>
      </p:sp>
      <p:sp>
        <p:nvSpPr>
          <p:cNvPr id="211974" name="AutoShape 16"/>
          <p:cNvSpPr>
            <a:spLocks noChangeArrowheads="1"/>
          </p:cNvSpPr>
          <p:nvPr/>
        </p:nvSpPr>
        <p:spPr bwMode="auto">
          <a:xfrm rot="5400000">
            <a:off x="4608513" y="2600325"/>
            <a:ext cx="504825" cy="720725"/>
          </a:xfrm>
          <a:prstGeom prst="downArrow">
            <a:avLst>
              <a:gd name="adj1" fmla="val 50000"/>
              <a:gd name="adj2" fmla="val 35692"/>
            </a:avLst>
          </a:prstGeom>
          <a:solidFill>
            <a:schemeClr val="accent1"/>
          </a:solidFill>
          <a:ln w="28575" algn="ctr">
            <a:solidFill>
              <a:srgbClr val="0000CC"/>
            </a:solidFill>
            <a:miter lim="800000"/>
            <a:headEnd/>
            <a:tailEnd/>
          </a:ln>
        </p:spPr>
        <p:txBody>
          <a:bodyPr wrap="none" anchor="ctr">
            <a:spAutoFit/>
          </a:bodyPr>
          <a:lstStyle/>
          <a:p>
            <a:endParaRPr lang="es-CL"/>
          </a:p>
        </p:txBody>
      </p:sp>
      <p:sp>
        <p:nvSpPr>
          <p:cNvPr id="211975" name="AutoShape 17"/>
          <p:cNvSpPr>
            <a:spLocks noChangeArrowheads="1"/>
          </p:cNvSpPr>
          <p:nvPr/>
        </p:nvSpPr>
        <p:spPr bwMode="auto">
          <a:xfrm rot="-5400000">
            <a:off x="1008063" y="5265738"/>
            <a:ext cx="504825" cy="720725"/>
          </a:xfrm>
          <a:prstGeom prst="downArrow">
            <a:avLst>
              <a:gd name="adj1" fmla="val 50000"/>
              <a:gd name="adj2" fmla="val 35692"/>
            </a:avLst>
          </a:prstGeom>
          <a:solidFill>
            <a:schemeClr val="accent1"/>
          </a:solidFill>
          <a:ln w="28575" algn="ctr">
            <a:solidFill>
              <a:srgbClr val="0000CC"/>
            </a:solidFill>
            <a:miter lim="800000"/>
            <a:headEnd/>
            <a:tailEnd/>
          </a:ln>
        </p:spPr>
        <p:txBody>
          <a:bodyPr wrap="none" anchor="ctr">
            <a:spAutoFit/>
          </a:bodyPr>
          <a:lstStyle/>
          <a:p>
            <a:endParaRPr lang="es-CL"/>
          </a:p>
        </p:txBody>
      </p:sp>
      <p:sp>
        <p:nvSpPr>
          <p:cNvPr id="211976" name="AutoShape 18"/>
          <p:cNvSpPr>
            <a:spLocks noChangeArrowheads="1"/>
          </p:cNvSpPr>
          <p:nvPr/>
        </p:nvSpPr>
        <p:spPr bwMode="auto">
          <a:xfrm rot="5400000">
            <a:off x="3887788" y="5265738"/>
            <a:ext cx="504825" cy="720725"/>
          </a:xfrm>
          <a:prstGeom prst="downArrow">
            <a:avLst>
              <a:gd name="adj1" fmla="val 50000"/>
              <a:gd name="adj2" fmla="val 35692"/>
            </a:avLst>
          </a:prstGeom>
          <a:solidFill>
            <a:schemeClr val="accent1"/>
          </a:solidFill>
          <a:ln w="28575" algn="ctr">
            <a:solidFill>
              <a:srgbClr val="0000CC"/>
            </a:solidFill>
            <a:miter lim="800000"/>
            <a:headEnd/>
            <a:tailEnd/>
          </a:ln>
        </p:spPr>
        <p:txBody>
          <a:bodyPr wrap="none" anchor="ctr">
            <a:spAutoFit/>
          </a:bodyPr>
          <a:lstStyle/>
          <a:p>
            <a:endParaRPr lang="es-CL"/>
          </a:p>
        </p:txBody>
      </p:sp>
      <p:sp>
        <p:nvSpPr>
          <p:cNvPr id="211978" name="Line 20"/>
          <p:cNvSpPr>
            <a:spLocks noChangeShapeType="1"/>
          </p:cNvSpPr>
          <p:nvPr/>
        </p:nvSpPr>
        <p:spPr bwMode="auto">
          <a:xfrm flipH="1">
            <a:off x="5364163" y="2133600"/>
            <a:ext cx="1439862" cy="647700"/>
          </a:xfrm>
          <a:prstGeom prst="line">
            <a:avLst/>
          </a:prstGeom>
          <a:noFill/>
          <a:ln w="57150">
            <a:solidFill>
              <a:srgbClr val="FF0000"/>
            </a:solidFill>
            <a:round/>
            <a:headEnd/>
            <a:tailEnd type="arrow" w="med" len="med"/>
          </a:ln>
        </p:spPr>
        <p:txBody>
          <a:bodyPr>
            <a:spAutoFit/>
          </a:bodyPr>
          <a:lstStyle/>
          <a:p>
            <a:endParaRPr lang="es-CL"/>
          </a:p>
        </p:txBody>
      </p:sp>
      <p:sp>
        <p:nvSpPr>
          <p:cNvPr id="211979" name="Line 21"/>
          <p:cNvSpPr>
            <a:spLocks noChangeShapeType="1"/>
          </p:cNvSpPr>
          <p:nvPr/>
        </p:nvSpPr>
        <p:spPr bwMode="auto">
          <a:xfrm flipH="1">
            <a:off x="4427538" y="2133600"/>
            <a:ext cx="2376487" cy="3311525"/>
          </a:xfrm>
          <a:prstGeom prst="line">
            <a:avLst/>
          </a:prstGeom>
          <a:noFill/>
          <a:ln w="57150">
            <a:solidFill>
              <a:srgbClr val="FF0000"/>
            </a:solidFill>
            <a:round/>
            <a:headEnd/>
            <a:tailEnd type="arrow" w="med" len="med"/>
          </a:ln>
        </p:spPr>
        <p:txBody>
          <a:bodyPr>
            <a:spAutoFit/>
          </a:bodyPr>
          <a:lstStyle/>
          <a:p>
            <a:endParaRPr lang="es-CL"/>
          </a:p>
        </p:txBody>
      </p:sp>
      <p:pic>
        <p:nvPicPr>
          <p:cNvPr id="211981" name="266251 Rectángulo"/>
          <p:cNvPicPr>
            <a:picLocks noChangeAspect="1" noChangeArrowheads="1"/>
          </p:cNvPicPr>
          <p:nvPr/>
        </p:nvPicPr>
        <p:blipFill>
          <a:blip r:embed="rId3" cstate="print"/>
          <a:srcRect/>
          <a:stretch>
            <a:fillRect/>
          </a:stretch>
        </p:blipFill>
        <p:spPr bwMode="auto">
          <a:xfrm>
            <a:off x="6877050" y="2349500"/>
            <a:ext cx="1622425" cy="2089150"/>
          </a:xfrm>
          <a:prstGeom prst="rect">
            <a:avLst/>
          </a:prstGeom>
          <a:noFill/>
          <a:ln w="28575" algn="ctr">
            <a:solidFill>
              <a:srgbClr val="0000CC"/>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charset="0"/>
              <a:buChar char="•"/>
            </a:pPr>
            <a:endParaRPr lang="es-ES_tradnl" sz="1900" b="1">
              <a:solidFill>
                <a:srgbClr val="000099"/>
              </a:solidFill>
              <a:latin typeface="Arial" charset="0"/>
            </a:endParaRPr>
          </a:p>
          <a:p>
            <a:pPr marL="381000" indent="-381000" eaLnBrk="0" hangingPunct="0">
              <a:lnSpc>
                <a:spcPct val="170000"/>
              </a:lnSpc>
              <a:buClr>
                <a:srgbClr val="FF0000"/>
              </a:buClr>
              <a:buSzPct val="120000"/>
            </a:pPr>
            <a:r>
              <a:rPr lang="es-ES_tradnl" sz="1900" b="1">
                <a:solidFill>
                  <a:srgbClr val="000099"/>
                </a:solidFill>
                <a:latin typeface="Arial" charset="0"/>
              </a:rPr>
              <a:t>      </a:t>
            </a: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a:p>
            <a:pPr marL="381000" indent="-381000" eaLnBrk="0" hangingPunct="0">
              <a:lnSpc>
                <a:spcPct val="170000"/>
              </a:lnSpc>
              <a:buClr>
                <a:srgbClr val="FF0000"/>
              </a:buClr>
              <a:buSzPct val="120000"/>
            </a:pPr>
            <a:endParaRPr lang="es-ES_tradnl" sz="1900" b="1">
              <a:solidFill>
                <a:srgbClr val="000099"/>
              </a:solidFill>
              <a:latin typeface="Arial" charset="0"/>
            </a:endParaRPr>
          </a:p>
        </p:txBody>
      </p:sp>
      <p:sp>
        <p:nvSpPr>
          <p:cNvPr id="25604" name="3 Rectángulo"/>
          <p:cNvSpPr>
            <a:spLocks noChangeArrowheads="1"/>
          </p:cNvSpPr>
          <p:nvPr/>
        </p:nvSpPr>
        <p:spPr bwMode="auto">
          <a:xfrm>
            <a:off x="144017" y="1771069"/>
            <a:ext cx="5796135" cy="2862322"/>
          </a:xfrm>
          <a:prstGeom prst="rect">
            <a:avLst/>
          </a:prstGeom>
          <a:noFill/>
          <a:ln w="9525">
            <a:noFill/>
            <a:miter lim="800000"/>
            <a:headEnd/>
            <a:tailEnd/>
          </a:ln>
        </p:spPr>
        <p:txBody>
          <a:bodyPr wrap="square">
            <a:spAutoFit/>
          </a:bodyPr>
          <a:lstStyle/>
          <a:p>
            <a:r>
              <a:rPr lang="es-CL" sz="2000" dirty="0" smtClean="0"/>
              <a:t>La responsabilidad del operador de transporte, es el manejo y buena operación de los equipos de transporte en la mina, así como de supervisar el sector de la frente de carguío, la ruta y su entorno y la zona de descarga. </a:t>
            </a:r>
          </a:p>
          <a:p>
            <a:r>
              <a:rPr lang="es-CL" sz="2000" dirty="0" smtClean="0"/>
              <a:t>Además tiene la responsabilidad de cuidar su equipo, revisándolo, antes, durante y al final de su turno de trabajo. </a:t>
            </a:r>
          </a:p>
        </p:txBody>
      </p:sp>
      <p:sp>
        <p:nvSpPr>
          <p:cNvPr id="10" name="9 Rectángulo"/>
          <p:cNvSpPr>
            <a:spLocks noChangeArrowheads="1"/>
          </p:cNvSpPr>
          <p:nvPr/>
        </p:nvSpPr>
        <p:spPr bwMode="auto">
          <a:xfrm>
            <a:off x="285720" y="619764"/>
            <a:ext cx="4612160"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rPr>
              <a:t>PROCESO DE TRANSPORTE</a:t>
            </a:r>
            <a:endParaRPr lang="es-CL" sz="2800" b="1" dirty="0">
              <a:solidFill>
                <a:schemeClr val="accent1">
                  <a:lumMod val="75000"/>
                </a:schemeClr>
              </a:solidFill>
            </a:endParaRPr>
          </a:p>
        </p:txBody>
      </p:sp>
      <p:pic>
        <p:nvPicPr>
          <p:cNvPr id="8" name="Picture 2" descr="http://www.editec.cl/mchilena/Dic2002/Articulo/pag77.jpg"/>
          <p:cNvPicPr>
            <a:picLocks noChangeAspect="1" noChangeArrowheads="1"/>
          </p:cNvPicPr>
          <p:nvPr/>
        </p:nvPicPr>
        <p:blipFill>
          <a:blip r:embed="rId2" cstate="print"/>
          <a:srcRect/>
          <a:stretch>
            <a:fillRect/>
          </a:stretch>
        </p:blipFill>
        <p:spPr bwMode="auto">
          <a:xfrm>
            <a:off x="6072198" y="71414"/>
            <a:ext cx="3000370" cy="2428875"/>
          </a:xfrm>
          <a:prstGeom prst="rect">
            <a:avLst/>
          </a:prstGeom>
          <a:noFill/>
          <a:ln w="9525">
            <a:noFill/>
            <a:miter lim="800000"/>
            <a:headEnd/>
            <a:tailEnd/>
          </a:ln>
        </p:spPr>
      </p:pic>
      <p:pic>
        <p:nvPicPr>
          <p:cNvPr id="9" name="Picture 8" descr="https://www.codelcoeduca.cl/images/proceso-productivo/extraccion/camion%20descargando.jpg"/>
          <p:cNvPicPr>
            <a:picLocks noChangeAspect="1" noChangeArrowheads="1"/>
          </p:cNvPicPr>
          <p:nvPr/>
        </p:nvPicPr>
        <p:blipFill>
          <a:blip r:embed="rId3" cstate="print"/>
          <a:srcRect/>
          <a:stretch>
            <a:fillRect/>
          </a:stretch>
        </p:blipFill>
        <p:spPr bwMode="auto">
          <a:xfrm>
            <a:off x="6000760" y="4000504"/>
            <a:ext cx="3071802" cy="2643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7" descr="MVC-002L"/>
          <p:cNvPicPr>
            <a:picLocks noChangeAspect="1" noChangeArrowheads="1"/>
          </p:cNvPicPr>
          <p:nvPr/>
        </p:nvPicPr>
        <p:blipFill>
          <a:blip r:embed="rId2" cstate="print"/>
          <a:srcRect/>
          <a:stretch>
            <a:fillRect/>
          </a:stretch>
        </p:blipFill>
        <p:spPr bwMode="auto">
          <a:xfrm>
            <a:off x="250825" y="1069975"/>
            <a:ext cx="4249738" cy="3189288"/>
          </a:xfrm>
          <a:prstGeom prst="rect">
            <a:avLst/>
          </a:prstGeom>
          <a:noFill/>
          <a:ln w="28575">
            <a:solidFill>
              <a:srgbClr val="0000CC"/>
            </a:solidFill>
            <a:miter lim="800000"/>
            <a:headEnd/>
            <a:tailEnd/>
          </a:ln>
        </p:spPr>
      </p:pic>
      <p:pic>
        <p:nvPicPr>
          <p:cNvPr id="179203" name="Picture 8"/>
          <p:cNvPicPr>
            <a:picLocks noChangeAspect="1" noChangeArrowheads="1"/>
          </p:cNvPicPr>
          <p:nvPr/>
        </p:nvPicPr>
        <p:blipFill>
          <a:blip r:embed="rId3" cstate="print"/>
          <a:srcRect/>
          <a:stretch>
            <a:fillRect/>
          </a:stretch>
        </p:blipFill>
        <p:spPr bwMode="auto">
          <a:xfrm>
            <a:off x="4643438" y="1052513"/>
            <a:ext cx="4321175" cy="3262312"/>
          </a:xfrm>
          <a:prstGeom prst="rect">
            <a:avLst/>
          </a:prstGeom>
          <a:noFill/>
          <a:ln w="9525">
            <a:noFill/>
            <a:miter lim="800000"/>
            <a:headEnd/>
            <a:tailEnd/>
          </a:ln>
        </p:spPr>
      </p:pic>
      <p:sp>
        <p:nvSpPr>
          <p:cNvPr id="179204" name="Rectangle 9"/>
          <p:cNvSpPr>
            <a:spLocks noChangeArrowheads="1"/>
          </p:cNvSpPr>
          <p:nvPr/>
        </p:nvSpPr>
        <p:spPr bwMode="auto">
          <a:xfrm>
            <a:off x="142908" y="233346"/>
            <a:ext cx="9144000" cy="838200"/>
          </a:xfrm>
          <a:prstGeom prst="rect">
            <a:avLst/>
          </a:prstGeom>
          <a:noFill/>
          <a:ln w="9525">
            <a:noFill/>
            <a:miter lim="800000"/>
            <a:headEnd/>
            <a:tailEnd/>
          </a:ln>
        </p:spPr>
        <p:txBody>
          <a:bodyPr lIns="180000" tIns="0" rIns="180000" bIns="0" anchor="ctr"/>
          <a:lstStyle/>
          <a:p>
            <a:pPr>
              <a:lnSpc>
                <a:spcPct val="80000"/>
              </a:lnSpc>
            </a:pPr>
            <a:r>
              <a:rPr lang="es-ES" sz="3200" dirty="0">
                <a:solidFill>
                  <a:srgbClr val="0000CC"/>
                </a:solidFill>
              </a:rPr>
              <a:t>Sistema de Levante Tolva</a:t>
            </a:r>
          </a:p>
        </p:txBody>
      </p:sp>
      <p:sp>
        <p:nvSpPr>
          <p:cNvPr id="179205" name="Text Box 10"/>
          <p:cNvSpPr txBox="1">
            <a:spLocks noChangeArrowheads="1"/>
          </p:cNvSpPr>
          <p:nvPr/>
        </p:nvSpPr>
        <p:spPr bwMode="auto">
          <a:xfrm>
            <a:off x="215900" y="4005263"/>
            <a:ext cx="2916238" cy="485775"/>
          </a:xfrm>
          <a:prstGeom prst="rect">
            <a:avLst/>
          </a:prstGeom>
          <a:solidFill>
            <a:srgbClr val="DDDDDD"/>
          </a:solidFill>
          <a:ln w="28575" algn="ctr">
            <a:solidFill>
              <a:srgbClr val="0000CC"/>
            </a:solidFill>
            <a:miter lim="800000"/>
            <a:headEnd/>
            <a:tailEnd/>
          </a:ln>
        </p:spPr>
        <p:txBody>
          <a:bodyPr>
            <a:spAutoFit/>
          </a:bodyPr>
          <a:lstStyle/>
          <a:p>
            <a:r>
              <a:rPr lang="es-ES">
                <a:solidFill>
                  <a:srgbClr val="0000CC"/>
                </a:solidFill>
              </a:rPr>
              <a:t>Bomba de levante</a:t>
            </a:r>
          </a:p>
        </p:txBody>
      </p:sp>
      <p:sp>
        <p:nvSpPr>
          <p:cNvPr id="179206" name="Text Box 11"/>
          <p:cNvSpPr txBox="1">
            <a:spLocks noChangeArrowheads="1"/>
          </p:cNvSpPr>
          <p:nvPr/>
        </p:nvSpPr>
        <p:spPr bwMode="auto">
          <a:xfrm>
            <a:off x="5364163" y="4365625"/>
            <a:ext cx="3241675" cy="485775"/>
          </a:xfrm>
          <a:prstGeom prst="rect">
            <a:avLst/>
          </a:prstGeom>
          <a:solidFill>
            <a:srgbClr val="DDDDDD"/>
          </a:solidFill>
          <a:ln w="28575" algn="ctr">
            <a:solidFill>
              <a:srgbClr val="0000CC"/>
            </a:solidFill>
            <a:miter lim="800000"/>
            <a:headEnd/>
            <a:tailEnd/>
          </a:ln>
        </p:spPr>
        <p:txBody>
          <a:bodyPr>
            <a:spAutoFit/>
          </a:bodyPr>
          <a:lstStyle/>
          <a:p>
            <a:r>
              <a:rPr lang="es-ES">
                <a:solidFill>
                  <a:srgbClr val="0000CC"/>
                </a:solidFill>
              </a:rPr>
              <a:t>Cilindros de levante</a:t>
            </a:r>
          </a:p>
        </p:txBody>
      </p:sp>
      <p:sp>
        <p:nvSpPr>
          <p:cNvPr id="179207" name="Rectangle 12"/>
          <p:cNvSpPr>
            <a:spLocks noChangeArrowheads="1"/>
          </p:cNvSpPr>
          <p:nvPr/>
        </p:nvSpPr>
        <p:spPr bwMode="auto">
          <a:xfrm>
            <a:off x="4859338" y="5016500"/>
            <a:ext cx="4284662" cy="1419225"/>
          </a:xfrm>
          <a:prstGeom prst="rect">
            <a:avLst/>
          </a:prstGeom>
          <a:noFill/>
          <a:ln w="28575" algn="ctr">
            <a:noFill/>
            <a:miter lim="800000"/>
            <a:headEnd/>
            <a:tailEnd/>
          </a:ln>
        </p:spPr>
        <p:txBody>
          <a:bodyPr bIns="0" anchor="ctr">
            <a:spAutoFit/>
          </a:bodyPr>
          <a:lstStyle/>
          <a:p>
            <a:pPr>
              <a:buFont typeface="Wingdings" pitchFamily="2" charset="2"/>
              <a:buChar char="Ø"/>
            </a:pPr>
            <a:r>
              <a:rPr lang="es-ES" sz="1800">
                <a:solidFill>
                  <a:srgbClr val="0000CC"/>
                </a:solidFill>
              </a:rPr>
              <a:t>Bomba cumple dos funciones alimenta el levante y la refrigeración de frenos.</a:t>
            </a:r>
          </a:p>
          <a:p>
            <a:pPr>
              <a:buFont typeface="Wingdings" pitchFamily="2" charset="2"/>
              <a:buChar char="Ø"/>
            </a:pPr>
            <a:r>
              <a:rPr lang="es-CL" sz="1800">
                <a:solidFill>
                  <a:srgbClr val="0000CC"/>
                </a:solidFill>
              </a:rPr>
              <a:t>Dos cilindros de levantes de tres etapas.</a:t>
            </a:r>
            <a:endParaRPr lang="es-ES_tradnl" sz="1800">
              <a:solidFill>
                <a:srgbClr val="0000CC"/>
              </a:solidFill>
            </a:endParaRPr>
          </a:p>
        </p:txBody>
      </p:sp>
      <p:pic>
        <p:nvPicPr>
          <p:cNvPr id="55299" name="Picture 3" descr="CRW_4173_JFR"/>
          <p:cNvPicPr>
            <a:picLocks noChangeAspect="1" noChangeArrowheads="1"/>
          </p:cNvPicPr>
          <p:nvPr/>
        </p:nvPicPr>
        <p:blipFill>
          <a:blip r:embed="rId4" cstate="print"/>
          <a:srcRect/>
          <a:stretch>
            <a:fillRect/>
          </a:stretch>
        </p:blipFill>
        <p:spPr bwMode="auto">
          <a:xfrm>
            <a:off x="0" y="3357563"/>
            <a:ext cx="4800600" cy="3200400"/>
          </a:xfrm>
          <a:prstGeom prst="rect">
            <a:avLst/>
          </a:prstGeom>
          <a:noFill/>
          <a:ln w="9525">
            <a:solidFill>
              <a:schemeClr val="tx1"/>
            </a:solidFill>
            <a:miter lim="800000"/>
            <a:headEnd/>
            <a:tailEnd/>
          </a:ln>
        </p:spPr>
      </p:pic>
      <p:pic>
        <p:nvPicPr>
          <p:cNvPr id="55301" name="Picture 5" descr="CRW_4084_JFR"/>
          <p:cNvPicPr>
            <a:picLocks noChangeAspect="1" noChangeArrowheads="1"/>
          </p:cNvPicPr>
          <p:nvPr/>
        </p:nvPicPr>
        <p:blipFill>
          <a:blip r:embed="rId5" cstate="print"/>
          <a:srcRect/>
          <a:stretch>
            <a:fillRect/>
          </a:stretch>
        </p:blipFill>
        <p:spPr bwMode="auto">
          <a:xfrm>
            <a:off x="5181600" y="990600"/>
            <a:ext cx="3733800" cy="2459038"/>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5301"/>
                                        </p:tgtEl>
                                        <p:attrNameLst>
                                          <p:attrName>style.visibility</p:attrName>
                                        </p:attrNameLst>
                                      </p:cBhvr>
                                      <p:to>
                                        <p:strVal val="visible"/>
                                      </p:to>
                                    </p:set>
                                    <p:anim calcmode="lin" valueType="num">
                                      <p:cBhvr additive="base">
                                        <p:cTn id="11" dur="500" fill="hold"/>
                                        <p:tgtEl>
                                          <p:spTgt spid="55301"/>
                                        </p:tgtEl>
                                        <p:attrNameLst>
                                          <p:attrName>ppt_x</p:attrName>
                                        </p:attrNameLst>
                                      </p:cBhvr>
                                      <p:tavLst>
                                        <p:tav tm="0">
                                          <p:val>
                                            <p:strVal val="1+#ppt_w/2"/>
                                          </p:val>
                                        </p:tav>
                                        <p:tav tm="100000">
                                          <p:val>
                                            <p:strVal val="#ppt_x"/>
                                          </p:val>
                                        </p:tav>
                                      </p:tavLst>
                                    </p:anim>
                                    <p:anim calcmode="lin" valueType="num">
                                      <p:cBhvr additive="base">
                                        <p:cTn id="12" dur="500" fill="hold"/>
                                        <p:tgtEl>
                                          <p:spTgt spid="553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155648 Rectángulo"/>
          <p:cNvSpPr>
            <a:spLocks noChangeArrowheads="1" noChangeShapeType="1" noTextEdit="1"/>
          </p:cNvSpPr>
          <p:nvPr/>
        </p:nvSpPr>
        <p:spPr bwMode="auto">
          <a:xfrm>
            <a:off x="1619250" y="2852738"/>
            <a:ext cx="5616575" cy="1871662"/>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sp3d>
          </a:bodyPr>
          <a:lstStyle/>
          <a:p>
            <a:pPr algn="ctr">
              <a:defRPr/>
            </a:pPr>
            <a:r>
              <a:rPr lang="es-CL" sz="3600" kern="10" spc="200" dirty="0">
                <a:ln w="29210">
                  <a:solidFill>
                    <a:schemeClr val="accent3">
                      <a:tint val="10000"/>
                    </a:schemeClr>
                  </a:solidFill>
                </a:ln>
                <a:solidFill>
                  <a:srgbClr val="3269FE"/>
                </a:solidFill>
                <a:effectLst>
                  <a:innerShdw blurRad="50800" dist="50800" dir="8100000">
                    <a:srgbClr val="7D7D7D">
                      <a:alpha val="73000"/>
                    </a:srgbClr>
                  </a:innerShdw>
                </a:effectLst>
                <a:latin typeface="Arial Unicode MS"/>
                <a:ea typeface="Arial Unicode MS"/>
                <a:cs typeface="Arial Unicode MS"/>
              </a:rPr>
              <a:t>Cabina</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156672 Rectángulo"/>
          <p:cNvPicPr>
            <a:picLocks noChangeAspect="1" noChangeArrowheads="1"/>
          </p:cNvPicPr>
          <p:nvPr/>
        </p:nvPicPr>
        <p:blipFill>
          <a:blip r:embed="rId3" cstate="print"/>
          <a:srcRect/>
          <a:stretch>
            <a:fillRect/>
          </a:stretch>
        </p:blipFill>
        <p:spPr bwMode="auto">
          <a:xfrm>
            <a:off x="3563938" y="1484313"/>
            <a:ext cx="5400675" cy="4583112"/>
          </a:xfrm>
          <a:prstGeom prst="rect">
            <a:avLst/>
          </a:prstGeom>
          <a:ln>
            <a:noFill/>
          </a:ln>
          <a:effectLst>
            <a:outerShdw blurRad="292100" dist="139700" dir="2700000" algn="tl" rotWithShape="0">
              <a:srgbClr val="333333">
                <a:alpha val="65000"/>
              </a:srgbClr>
            </a:outerShdw>
          </a:effectLst>
        </p:spPr>
      </p:pic>
      <p:sp>
        <p:nvSpPr>
          <p:cNvPr id="61449" name="61448 CuadroTexto"/>
          <p:cNvSpPr txBox="1">
            <a:spLocks noChangeArrowheads="1"/>
          </p:cNvSpPr>
          <p:nvPr/>
        </p:nvSpPr>
        <p:spPr bwMode="auto">
          <a:xfrm>
            <a:off x="323850" y="4652963"/>
            <a:ext cx="4024313" cy="701675"/>
          </a:xfrm>
          <a:prstGeom prst="rect">
            <a:avLst/>
          </a:prstGeom>
          <a:solidFill>
            <a:srgbClr val="FFFF00"/>
          </a:solidFill>
          <a:ln w="9525" algn="ctr">
            <a:noFill/>
            <a:miter lim="800000"/>
            <a:headEnd/>
            <a:tailEnd/>
          </a:ln>
          <a:effectLst/>
        </p:spPr>
        <p:txBody>
          <a:bodyPr wrap="none">
            <a:spAutoFit/>
          </a:bodyPr>
          <a:lstStyle/>
          <a:p>
            <a:pPr>
              <a:defRPr/>
            </a:pPr>
            <a:r>
              <a:rPr lang="es-ES" sz="4000">
                <a:solidFill>
                  <a:srgbClr val="2E1C98"/>
                </a:solidFill>
                <a:effectLst>
                  <a:outerShdw blurRad="38100" dist="38100" dir="2700000" algn="tl">
                    <a:srgbClr val="000000"/>
                  </a:outerShdw>
                </a:effectLst>
              </a:rPr>
              <a:t>Cabina, exterior</a:t>
            </a:r>
          </a:p>
        </p:txBody>
      </p:sp>
      <p:pic>
        <p:nvPicPr>
          <p:cNvPr id="503812" name="156674 Rectángulo"/>
          <p:cNvPicPr>
            <a:picLocks noChangeAspect="1" noChangeArrowheads="1"/>
          </p:cNvPicPr>
          <p:nvPr/>
        </p:nvPicPr>
        <p:blipFill>
          <a:blip r:embed="rId4" cstate="print"/>
          <a:srcRect t="8028" r="8897"/>
          <a:stretch>
            <a:fillRect/>
          </a:stretch>
        </p:blipFill>
        <p:spPr bwMode="auto">
          <a:xfrm>
            <a:off x="250825" y="904875"/>
            <a:ext cx="4321175" cy="2909888"/>
          </a:xfrm>
          <a:prstGeom prst="rect">
            <a:avLst/>
          </a:prstGeom>
          <a:noFill/>
          <a:ln w="9525">
            <a:noFill/>
            <a:miter lim="800000"/>
            <a:headEnd/>
            <a:tailEnd/>
          </a:ln>
          <a:effectLst>
            <a:outerShdw dist="139700" dir="2700000" algn="tl" rotWithShape="0">
              <a:srgbClr val="333333">
                <a:alpha val="64999"/>
              </a:srgbClr>
            </a:outerShdw>
          </a:effectLst>
        </p:spPr>
      </p:pic>
      <p:pic>
        <p:nvPicPr>
          <p:cNvPr id="223237" name="89094 Rectángulo"/>
          <p:cNvPicPr>
            <a:picLocks noChangeAspect="1" noChangeArrowheads="1"/>
          </p:cNvPicPr>
          <p:nvPr/>
        </p:nvPicPr>
        <p:blipFill>
          <a:blip r:embed="rId5" cstate="print"/>
          <a:srcRect/>
          <a:stretch>
            <a:fillRect/>
          </a:stretch>
        </p:blipFill>
        <p:spPr bwMode="auto">
          <a:xfrm>
            <a:off x="7235825" y="6308725"/>
            <a:ext cx="1584325" cy="327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16 Imagen" descr="1 Enero 9 2007  Pelambres 025.jpg"/>
          <p:cNvPicPr>
            <a:picLocks noChangeAspect="1"/>
          </p:cNvPicPr>
          <p:nvPr/>
        </p:nvPicPr>
        <p:blipFill>
          <a:blip r:embed="rId2" cstate="print"/>
          <a:srcRect/>
          <a:stretch>
            <a:fillRect/>
          </a:stretch>
        </p:blipFill>
        <p:spPr bwMode="auto">
          <a:xfrm>
            <a:off x="1500166" y="1142984"/>
            <a:ext cx="6357937" cy="4768850"/>
          </a:xfrm>
          <a:prstGeom prst="roundRect">
            <a:avLst/>
          </a:prstGeom>
          <a:ln>
            <a:noFill/>
          </a:ln>
          <a:effectLst>
            <a:outerShdw blurRad="292100" dist="139700" dir="2700000" algn="tl" rotWithShape="0">
              <a:srgbClr val="333333">
                <a:alpha val="65000"/>
              </a:srgbClr>
            </a:outerShdw>
          </a:effectLst>
        </p:spPr>
      </p:pic>
      <p:sp>
        <p:nvSpPr>
          <p:cNvPr id="226307" name="Text Box 5"/>
          <p:cNvSpPr txBox="1">
            <a:spLocks noChangeArrowheads="1"/>
          </p:cNvSpPr>
          <p:nvPr/>
        </p:nvSpPr>
        <p:spPr bwMode="auto">
          <a:xfrm>
            <a:off x="3929063" y="6072188"/>
            <a:ext cx="2238375" cy="457200"/>
          </a:xfrm>
          <a:prstGeom prst="rect">
            <a:avLst/>
          </a:prstGeom>
          <a:noFill/>
          <a:ln w="9525" algn="ctr">
            <a:noFill/>
            <a:miter lim="800000"/>
            <a:headEnd/>
            <a:tailEnd/>
          </a:ln>
        </p:spPr>
        <p:txBody>
          <a:bodyPr wrap="none">
            <a:spAutoFit/>
          </a:bodyPr>
          <a:lstStyle/>
          <a:p>
            <a:r>
              <a:rPr lang="es-CL" sz="2400">
                <a:solidFill>
                  <a:srgbClr val="265FFE"/>
                </a:solidFill>
                <a:latin typeface="Comic Sans MS" pitchFamily="66" charset="0"/>
              </a:rPr>
              <a:t>Panel Superior</a:t>
            </a:r>
            <a:endParaRPr lang="es-ES" sz="2400">
              <a:solidFill>
                <a:srgbClr val="265FFE"/>
              </a:solidFill>
              <a:latin typeface="Comic Sans MS" pitchFamily="66" charset="0"/>
            </a:endParaRPr>
          </a:p>
        </p:txBody>
      </p:sp>
      <p:sp>
        <p:nvSpPr>
          <p:cNvPr id="226308" name="3 CuadroTexto"/>
          <p:cNvSpPr txBox="1">
            <a:spLocks noChangeArrowheads="1"/>
          </p:cNvSpPr>
          <p:nvPr/>
        </p:nvSpPr>
        <p:spPr bwMode="auto">
          <a:xfrm>
            <a:off x="428625" y="1714500"/>
            <a:ext cx="1785921" cy="369332"/>
          </a:xfrm>
          <a:prstGeom prst="rect">
            <a:avLst/>
          </a:prstGeom>
          <a:solidFill>
            <a:srgbClr val="FFFF00"/>
          </a:solidFill>
          <a:ln w="9525">
            <a:noFill/>
            <a:miter lim="800000"/>
            <a:headEnd/>
            <a:tailEnd/>
          </a:ln>
        </p:spPr>
        <p:txBody>
          <a:bodyPr wrap="square">
            <a:spAutoFit/>
          </a:bodyPr>
          <a:lstStyle/>
          <a:p>
            <a:r>
              <a:rPr lang="es-CL" dirty="0"/>
              <a:t>Radio Musical</a:t>
            </a:r>
          </a:p>
        </p:txBody>
      </p:sp>
      <p:sp>
        <p:nvSpPr>
          <p:cNvPr id="226309" name="4 CuadroTexto"/>
          <p:cNvSpPr txBox="1">
            <a:spLocks noChangeArrowheads="1"/>
          </p:cNvSpPr>
          <p:nvPr/>
        </p:nvSpPr>
        <p:spPr bwMode="auto">
          <a:xfrm>
            <a:off x="357188" y="5929313"/>
            <a:ext cx="2928928" cy="646331"/>
          </a:xfrm>
          <a:prstGeom prst="rect">
            <a:avLst/>
          </a:prstGeom>
          <a:solidFill>
            <a:srgbClr val="FFFF00"/>
          </a:solidFill>
          <a:ln w="9525">
            <a:noFill/>
            <a:miter lim="800000"/>
            <a:headEnd/>
            <a:tailEnd/>
          </a:ln>
        </p:spPr>
        <p:txBody>
          <a:bodyPr wrap="square">
            <a:spAutoFit/>
          </a:bodyPr>
          <a:lstStyle/>
          <a:p>
            <a:r>
              <a:rPr lang="es-CL" dirty="0"/>
              <a:t>Alarma Sonora luces de </a:t>
            </a:r>
          </a:p>
          <a:p>
            <a:r>
              <a:rPr lang="es-CL" dirty="0"/>
              <a:t>Advertencia </a:t>
            </a:r>
          </a:p>
        </p:txBody>
      </p:sp>
      <p:sp>
        <p:nvSpPr>
          <p:cNvPr id="226310" name="5 CuadroTexto"/>
          <p:cNvSpPr txBox="1">
            <a:spLocks noChangeArrowheads="1"/>
          </p:cNvSpPr>
          <p:nvPr/>
        </p:nvSpPr>
        <p:spPr bwMode="auto">
          <a:xfrm>
            <a:off x="4143374" y="214313"/>
            <a:ext cx="2714642" cy="369332"/>
          </a:xfrm>
          <a:prstGeom prst="rect">
            <a:avLst/>
          </a:prstGeom>
          <a:solidFill>
            <a:srgbClr val="FFFF00"/>
          </a:solidFill>
          <a:ln w="9525">
            <a:noFill/>
            <a:miter lim="800000"/>
            <a:headEnd/>
            <a:tailEnd/>
          </a:ln>
        </p:spPr>
        <p:txBody>
          <a:bodyPr wrap="square">
            <a:spAutoFit/>
          </a:bodyPr>
          <a:lstStyle/>
          <a:p>
            <a:r>
              <a:rPr lang="es-CL" dirty="0"/>
              <a:t>Luces de advertencia </a:t>
            </a:r>
          </a:p>
        </p:txBody>
      </p:sp>
      <p:cxnSp>
        <p:nvCxnSpPr>
          <p:cNvPr id="226311" name="11 Conector recto de flecha"/>
          <p:cNvCxnSpPr>
            <a:cxnSpLocks noChangeShapeType="1"/>
          </p:cNvCxnSpPr>
          <p:nvPr/>
        </p:nvCxnSpPr>
        <p:spPr bwMode="auto">
          <a:xfrm rot="16200000" flipV="1">
            <a:off x="6449220" y="4552156"/>
            <a:ext cx="1928812" cy="682625"/>
          </a:xfrm>
          <a:prstGeom prst="straightConnector1">
            <a:avLst/>
          </a:prstGeom>
          <a:noFill/>
          <a:ln w="38100" algn="ctr">
            <a:solidFill>
              <a:srgbClr val="0033CC"/>
            </a:solidFill>
            <a:round/>
            <a:headEnd/>
            <a:tailEnd type="arrow" w="med" len="med"/>
          </a:ln>
        </p:spPr>
      </p:cxnSp>
      <p:cxnSp>
        <p:nvCxnSpPr>
          <p:cNvPr id="226312" name="13 Conector recto de flecha"/>
          <p:cNvCxnSpPr>
            <a:cxnSpLocks noChangeShapeType="1"/>
          </p:cNvCxnSpPr>
          <p:nvPr/>
        </p:nvCxnSpPr>
        <p:spPr bwMode="auto">
          <a:xfrm rot="16200000" flipH="1">
            <a:off x="3786188" y="1857375"/>
            <a:ext cx="2714625" cy="142875"/>
          </a:xfrm>
          <a:prstGeom prst="straightConnector1">
            <a:avLst/>
          </a:prstGeom>
          <a:noFill/>
          <a:ln w="38100" algn="ctr">
            <a:solidFill>
              <a:srgbClr val="0033CC"/>
            </a:solidFill>
            <a:round/>
            <a:headEnd/>
            <a:tailEnd type="arrow" w="med" len="med"/>
          </a:ln>
        </p:spPr>
      </p:cxnSp>
      <p:cxnSp>
        <p:nvCxnSpPr>
          <p:cNvPr id="226313" name="15 Conector recto de flecha"/>
          <p:cNvCxnSpPr>
            <a:cxnSpLocks noChangeShapeType="1"/>
          </p:cNvCxnSpPr>
          <p:nvPr/>
        </p:nvCxnSpPr>
        <p:spPr bwMode="auto">
          <a:xfrm>
            <a:off x="1285875" y="2000250"/>
            <a:ext cx="2143125" cy="1357313"/>
          </a:xfrm>
          <a:prstGeom prst="straightConnector1">
            <a:avLst/>
          </a:prstGeom>
          <a:noFill/>
          <a:ln w="38100" algn="ctr">
            <a:solidFill>
              <a:srgbClr val="3269FE"/>
            </a:solidFill>
            <a:round/>
            <a:headEnd/>
            <a:tailEnd type="arrow" w="med" len="med"/>
          </a:ln>
        </p:spPr>
      </p:cxnSp>
      <p:sp>
        <p:nvSpPr>
          <p:cNvPr id="226314" name="16 Rectángulo"/>
          <p:cNvSpPr>
            <a:spLocks noChangeArrowheads="1"/>
          </p:cNvSpPr>
          <p:nvPr/>
        </p:nvSpPr>
        <p:spPr bwMode="auto">
          <a:xfrm>
            <a:off x="1285875" y="5929313"/>
            <a:ext cx="46038" cy="46037"/>
          </a:xfrm>
          <a:prstGeom prst="rect">
            <a:avLst/>
          </a:prstGeom>
          <a:solidFill>
            <a:schemeClr val="accent1"/>
          </a:solidFill>
          <a:ln w="9525" algn="ctr">
            <a:solidFill>
              <a:schemeClr val="tx1"/>
            </a:solidFill>
            <a:round/>
            <a:headEnd/>
            <a:tailEnd/>
          </a:ln>
        </p:spPr>
        <p:txBody>
          <a:bodyPr wrap="none" anchor="ctr"/>
          <a:lstStyle/>
          <a:p>
            <a:endParaRPr lang="es-CL" sz="1800"/>
          </a:p>
        </p:txBody>
      </p:sp>
      <p:cxnSp>
        <p:nvCxnSpPr>
          <p:cNvPr id="226315" name="18 Conector recto de flecha"/>
          <p:cNvCxnSpPr>
            <a:cxnSpLocks noChangeShapeType="1"/>
          </p:cNvCxnSpPr>
          <p:nvPr/>
        </p:nvCxnSpPr>
        <p:spPr bwMode="auto">
          <a:xfrm flipV="1">
            <a:off x="1000125" y="4429125"/>
            <a:ext cx="1857375" cy="1500188"/>
          </a:xfrm>
          <a:prstGeom prst="straightConnector1">
            <a:avLst/>
          </a:prstGeom>
          <a:noFill/>
          <a:ln w="38100" algn="ctr">
            <a:solidFill>
              <a:srgbClr val="0033CC"/>
            </a:solidFill>
            <a:round/>
            <a:headEnd/>
            <a:tailEnd type="arrow" w="med" len="med"/>
          </a:ln>
        </p:spPr>
      </p:cxnSp>
      <p:cxnSp>
        <p:nvCxnSpPr>
          <p:cNvPr id="226316" name="20 Conector recto de flecha"/>
          <p:cNvCxnSpPr>
            <a:cxnSpLocks noChangeShapeType="1"/>
          </p:cNvCxnSpPr>
          <p:nvPr/>
        </p:nvCxnSpPr>
        <p:spPr bwMode="auto">
          <a:xfrm rot="16200000" flipV="1">
            <a:off x="3740944" y="4829969"/>
            <a:ext cx="928688" cy="444500"/>
          </a:xfrm>
          <a:prstGeom prst="straightConnector1">
            <a:avLst/>
          </a:prstGeom>
          <a:noFill/>
          <a:ln w="38100" algn="ctr">
            <a:solidFill>
              <a:srgbClr val="0033CC"/>
            </a:solidFill>
            <a:round/>
            <a:headEnd/>
            <a:tailEnd type="arrow" w="med" len="med"/>
          </a:ln>
        </p:spPr>
      </p:cxnSp>
      <p:sp>
        <p:nvSpPr>
          <p:cNvPr id="226317" name="21 CuadroTexto"/>
          <p:cNvSpPr txBox="1">
            <a:spLocks noChangeArrowheads="1"/>
          </p:cNvSpPr>
          <p:nvPr/>
        </p:nvSpPr>
        <p:spPr bwMode="auto">
          <a:xfrm>
            <a:off x="2714624" y="5500688"/>
            <a:ext cx="3857640" cy="369332"/>
          </a:xfrm>
          <a:prstGeom prst="rect">
            <a:avLst/>
          </a:prstGeom>
          <a:solidFill>
            <a:srgbClr val="FFFF00"/>
          </a:solidFill>
          <a:ln w="9525">
            <a:noFill/>
            <a:miter lim="800000"/>
            <a:headEnd/>
            <a:tailEnd/>
          </a:ln>
        </p:spPr>
        <p:txBody>
          <a:bodyPr wrap="square">
            <a:spAutoFit/>
          </a:bodyPr>
          <a:lstStyle/>
          <a:p>
            <a:r>
              <a:rPr lang="es-CL" dirty="0"/>
              <a:t>Atenuador luces de advertencia </a:t>
            </a:r>
          </a:p>
        </p:txBody>
      </p:sp>
      <p:sp>
        <p:nvSpPr>
          <p:cNvPr id="226318" name="Text Box 15"/>
          <p:cNvSpPr txBox="1">
            <a:spLocks noChangeArrowheads="1"/>
          </p:cNvSpPr>
          <p:nvPr/>
        </p:nvSpPr>
        <p:spPr bwMode="auto">
          <a:xfrm>
            <a:off x="6929454" y="5925941"/>
            <a:ext cx="2143125" cy="646331"/>
          </a:xfrm>
          <a:prstGeom prst="rect">
            <a:avLst/>
          </a:prstGeom>
          <a:solidFill>
            <a:srgbClr val="FFFF00"/>
          </a:solidFill>
          <a:ln w="9525">
            <a:noFill/>
            <a:miter lim="800000"/>
            <a:headEnd/>
            <a:tailEnd/>
          </a:ln>
        </p:spPr>
        <p:txBody>
          <a:bodyPr wrap="square">
            <a:spAutoFit/>
          </a:bodyPr>
          <a:lstStyle/>
          <a:p>
            <a:r>
              <a:rPr lang="es-CL" dirty="0"/>
              <a:t>Restricción filtros </a:t>
            </a:r>
          </a:p>
          <a:p>
            <a:r>
              <a:rPr lang="es-CL" dirty="0"/>
              <a:t>De aire </a:t>
            </a:r>
            <a:endParaRPr lang="es-E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9  20 septiembre 2007 156"/>
          <p:cNvPicPr>
            <a:picLocks noChangeAspect="1" noChangeArrowheads="1"/>
          </p:cNvPicPr>
          <p:nvPr/>
        </p:nvPicPr>
        <p:blipFill>
          <a:blip r:embed="rId2" cstate="print"/>
          <a:srcRect/>
          <a:stretch>
            <a:fillRect/>
          </a:stretch>
        </p:blipFill>
        <p:spPr bwMode="auto">
          <a:xfrm>
            <a:off x="723928" y="476250"/>
            <a:ext cx="7848600" cy="5886450"/>
          </a:xfrm>
          <a:prstGeom prst="rect">
            <a:avLst/>
          </a:prstGeom>
          <a:noFill/>
          <a:ln w="9525">
            <a:noFill/>
            <a:miter lim="800000"/>
            <a:headEnd/>
            <a:tailEnd/>
          </a:ln>
        </p:spPr>
      </p:pic>
      <p:sp>
        <p:nvSpPr>
          <p:cNvPr id="228355" name="Text Box 5"/>
          <p:cNvSpPr txBox="1">
            <a:spLocks noChangeArrowheads="1"/>
          </p:cNvSpPr>
          <p:nvPr/>
        </p:nvSpPr>
        <p:spPr bwMode="auto">
          <a:xfrm>
            <a:off x="879475" y="1555750"/>
            <a:ext cx="2151063" cy="923330"/>
          </a:xfrm>
          <a:prstGeom prst="rect">
            <a:avLst/>
          </a:prstGeom>
          <a:solidFill>
            <a:srgbClr val="FFFF00"/>
          </a:solidFill>
          <a:ln w="9525">
            <a:noFill/>
            <a:miter lim="800000"/>
            <a:headEnd/>
            <a:tailEnd/>
          </a:ln>
        </p:spPr>
        <p:txBody>
          <a:bodyPr wrap="square">
            <a:spAutoFit/>
          </a:bodyPr>
          <a:lstStyle/>
          <a:p>
            <a:pPr algn="ctr"/>
            <a:r>
              <a:rPr lang="es-CL" dirty="0"/>
              <a:t>Temperatura refrigerante</a:t>
            </a:r>
          </a:p>
          <a:p>
            <a:pPr algn="ctr"/>
            <a:r>
              <a:rPr lang="es-CL" dirty="0"/>
              <a:t> motor diesel </a:t>
            </a:r>
            <a:endParaRPr lang="es-ES" dirty="0"/>
          </a:p>
        </p:txBody>
      </p:sp>
      <p:sp>
        <p:nvSpPr>
          <p:cNvPr id="228356" name="Text Box 6"/>
          <p:cNvSpPr txBox="1">
            <a:spLocks noChangeArrowheads="1"/>
          </p:cNvSpPr>
          <p:nvPr/>
        </p:nvSpPr>
        <p:spPr bwMode="auto">
          <a:xfrm>
            <a:off x="1166812" y="5372100"/>
            <a:ext cx="3619502" cy="369332"/>
          </a:xfrm>
          <a:prstGeom prst="rect">
            <a:avLst/>
          </a:prstGeom>
          <a:solidFill>
            <a:srgbClr val="FFFF00"/>
          </a:solidFill>
          <a:ln w="9525">
            <a:noFill/>
            <a:miter lim="800000"/>
            <a:headEnd/>
            <a:tailEnd/>
          </a:ln>
        </p:spPr>
        <p:txBody>
          <a:bodyPr wrap="square">
            <a:spAutoFit/>
          </a:bodyPr>
          <a:lstStyle/>
          <a:p>
            <a:r>
              <a:rPr lang="es-CL" dirty="0"/>
              <a:t>Temperatura aceite hidráulico </a:t>
            </a:r>
            <a:endParaRPr lang="es-ES" dirty="0"/>
          </a:p>
        </p:txBody>
      </p:sp>
      <p:sp>
        <p:nvSpPr>
          <p:cNvPr id="228357" name="Text Box 7"/>
          <p:cNvSpPr txBox="1">
            <a:spLocks noChangeArrowheads="1"/>
          </p:cNvSpPr>
          <p:nvPr/>
        </p:nvSpPr>
        <p:spPr bwMode="auto">
          <a:xfrm>
            <a:off x="5200650" y="5083174"/>
            <a:ext cx="1514490" cy="369332"/>
          </a:xfrm>
          <a:prstGeom prst="rect">
            <a:avLst/>
          </a:prstGeom>
          <a:solidFill>
            <a:srgbClr val="FFFF00"/>
          </a:solidFill>
          <a:ln w="9525">
            <a:noFill/>
            <a:miter lim="800000"/>
            <a:headEnd/>
            <a:tailEnd/>
          </a:ln>
        </p:spPr>
        <p:txBody>
          <a:bodyPr wrap="square">
            <a:spAutoFit/>
          </a:bodyPr>
          <a:lstStyle/>
          <a:p>
            <a:r>
              <a:rPr lang="es-CL" dirty="0" err="1"/>
              <a:t>horómetro</a:t>
            </a:r>
            <a:endParaRPr lang="es-ES" dirty="0"/>
          </a:p>
        </p:txBody>
      </p:sp>
      <p:sp>
        <p:nvSpPr>
          <p:cNvPr id="228358" name="Text Box 8"/>
          <p:cNvSpPr txBox="1">
            <a:spLocks noChangeArrowheads="1"/>
          </p:cNvSpPr>
          <p:nvPr/>
        </p:nvSpPr>
        <p:spPr bwMode="auto">
          <a:xfrm>
            <a:off x="7072312" y="4579938"/>
            <a:ext cx="2286034" cy="369332"/>
          </a:xfrm>
          <a:prstGeom prst="rect">
            <a:avLst/>
          </a:prstGeom>
          <a:solidFill>
            <a:srgbClr val="FFFF00"/>
          </a:solidFill>
          <a:ln w="9525">
            <a:noFill/>
            <a:miter lim="800000"/>
            <a:headEnd/>
            <a:tailEnd/>
          </a:ln>
        </p:spPr>
        <p:txBody>
          <a:bodyPr wrap="square">
            <a:spAutoFit/>
          </a:bodyPr>
          <a:lstStyle/>
          <a:p>
            <a:r>
              <a:rPr lang="es-CL" dirty="0"/>
              <a:t>Nivel combustible </a:t>
            </a:r>
            <a:endParaRPr lang="es-ES" dirty="0"/>
          </a:p>
        </p:txBody>
      </p:sp>
      <p:sp>
        <p:nvSpPr>
          <p:cNvPr id="228359" name="Text Box 9"/>
          <p:cNvSpPr txBox="1">
            <a:spLocks noChangeArrowheads="1"/>
          </p:cNvSpPr>
          <p:nvPr/>
        </p:nvSpPr>
        <p:spPr bwMode="auto">
          <a:xfrm>
            <a:off x="5416550" y="835024"/>
            <a:ext cx="1441466" cy="369332"/>
          </a:xfrm>
          <a:prstGeom prst="rect">
            <a:avLst/>
          </a:prstGeom>
          <a:solidFill>
            <a:srgbClr val="FFFF00"/>
          </a:solidFill>
          <a:ln w="9525">
            <a:noFill/>
            <a:miter lim="800000"/>
            <a:headEnd/>
            <a:tailEnd/>
          </a:ln>
        </p:spPr>
        <p:txBody>
          <a:bodyPr wrap="square">
            <a:spAutoFit/>
          </a:bodyPr>
          <a:lstStyle/>
          <a:p>
            <a:r>
              <a:rPr lang="es-CL" dirty="0"/>
              <a:t>tacómetro</a:t>
            </a:r>
            <a:endParaRPr lang="es-ES" dirty="0"/>
          </a:p>
        </p:txBody>
      </p:sp>
      <p:sp>
        <p:nvSpPr>
          <p:cNvPr id="228360" name="Text Box 10"/>
          <p:cNvSpPr txBox="1">
            <a:spLocks noChangeArrowheads="1"/>
          </p:cNvSpPr>
          <p:nvPr/>
        </p:nvSpPr>
        <p:spPr bwMode="auto">
          <a:xfrm>
            <a:off x="7216775" y="1195388"/>
            <a:ext cx="1927225" cy="646331"/>
          </a:xfrm>
          <a:prstGeom prst="rect">
            <a:avLst/>
          </a:prstGeom>
          <a:solidFill>
            <a:srgbClr val="FFFF00"/>
          </a:solidFill>
          <a:ln w="9525">
            <a:noFill/>
            <a:miter lim="800000"/>
            <a:headEnd/>
            <a:tailEnd/>
          </a:ln>
        </p:spPr>
        <p:txBody>
          <a:bodyPr wrap="square">
            <a:spAutoFit/>
          </a:bodyPr>
          <a:lstStyle/>
          <a:p>
            <a:r>
              <a:rPr lang="es-CL" dirty="0"/>
              <a:t>Presión aceite </a:t>
            </a:r>
          </a:p>
          <a:p>
            <a:r>
              <a:rPr lang="es-CL" dirty="0"/>
              <a:t>Motor diesel </a:t>
            </a:r>
            <a:endParaRPr lang="es-ES" dirty="0"/>
          </a:p>
        </p:txBody>
      </p:sp>
      <p:sp>
        <p:nvSpPr>
          <p:cNvPr id="228361" name="Text Box 11"/>
          <p:cNvSpPr txBox="1">
            <a:spLocks noChangeArrowheads="1"/>
          </p:cNvSpPr>
          <p:nvPr/>
        </p:nvSpPr>
        <p:spPr bwMode="auto">
          <a:xfrm>
            <a:off x="3400424" y="690563"/>
            <a:ext cx="1600204" cy="646331"/>
          </a:xfrm>
          <a:prstGeom prst="rect">
            <a:avLst/>
          </a:prstGeom>
          <a:solidFill>
            <a:srgbClr val="FFFF00"/>
          </a:solidFill>
          <a:ln w="9525">
            <a:noFill/>
            <a:miter lim="800000"/>
            <a:headEnd/>
            <a:tailEnd/>
          </a:ln>
        </p:spPr>
        <p:txBody>
          <a:bodyPr wrap="square">
            <a:spAutoFit/>
          </a:bodyPr>
          <a:lstStyle/>
          <a:p>
            <a:r>
              <a:rPr lang="es-CL" dirty="0"/>
              <a:t>Velocímetro</a:t>
            </a:r>
          </a:p>
          <a:p>
            <a:r>
              <a:rPr lang="es-CL" dirty="0" err="1"/>
              <a:t>Pesómetro</a:t>
            </a:r>
            <a:r>
              <a:rPr lang="es-CL" dirty="0"/>
              <a:t> III</a:t>
            </a:r>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p:txBody>
          <a:bodyPr/>
          <a:lstStyle/>
          <a:p>
            <a:pPr>
              <a:defRPr/>
            </a:pPr>
            <a:r>
              <a:rPr lang="es-ES" b="1" dirty="0"/>
              <a:t>Practicas Operacionales</a:t>
            </a:r>
          </a:p>
        </p:txBody>
      </p:sp>
      <p:sp>
        <p:nvSpPr>
          <p:cNvPr id="274435" name="Rectangle 4"/>
          <p:cNvSpPr>
            <a:spLocks noGrp="1" noChangeArrowheads="1"/>
          </p:cNvSpPr>
          <p:nvPr>
            <p:ph type="body" idx="1"/>
          </p:nvPr>
        </p:nvSpPr>
        <p:spPr/>
        <p:txBody>
          <a:bodyPr>
            <a:normAutofit lnSpcReduction="10000"/>
          </a:bodyPr>
          <a:lstStyle/>
          <a:p>
            <a:pPr>
              <a:spcBef>
                <a:spcPct val="30000"/>
              </a:spcBef>
              <a:spcAft>
                <a:spcPct val="30000"/>
              </a:spcAft>
            </a:pPr>
            <a:r>
              <a:rPr lang="es-CL" sz="2000" b="1" dirty="0" smtClean="0"/>
              <a:t>Siempre llevar  el control anticipado del camión antes de tomar la bajada.</a:t>
            </a:r>
          </a:p>
          <a:p>
            <a:pPr>
              <a:spcBef>
                <a:spcPct val="30000"/>
              </a:spcBef>
              <a:spcAft>
                <a:spcPct val="30000"/>
              </a:spcAft>
            </a:pPr>
            <a:r>
              <a:rPr lang="es-CL" sz="2000" b="1" dirty="0" smtClean="0"/>
              <a:t>Estar consciente del peso del camión versus pendiente y largo de la misma.</a:t>
            </a:r>
          </a:p>
          <a:p>
            <a:pPr>
              <a:spcBef>
                <a:spcPct val="30000"/>
              </a:spcBef>
              <a:spcAft>
                <a:spcPct val="30000"/>
              </a:spcAft>
            </a:pPr>
            <a:r>
              <a:rPr lang="es-CL" sz="2000" b="1" dirty="0" smtClean="0"/>
              <a:t>Verificar estado de la pista, si esta seca, mojada, con hielo,  polvo (no es lo mismo de día o de noche).</a:t>
            </a:r>
          </a:p>
          <a:p>
            <a:pPr>
              <a:spcBef>
                <a:spcPct val="30000"/>
              </a:spcBef>
              <a:spcAft>
                <a:spcPct val="30000"/>
              </a:spcAft>
            </a:pPr>
            <a:r>
              <a:rPr lang="es-CL" sz="2000" b="1" dirty="0" smtClean="0"/>
              <a:t>Tener programado el RSC durante todo el turno.</a:t>
            </a:r>
          </a:p>
          <a:p>
            <a:pPr>
              <a:spcBef>
                <a:spcPct val="30000"/>
              </a:spcBef>
              <a:spcAft>
                <a:spcPct val="30000"/>
              </a:spcAft>
            </a:pPr>
            <a:r>
              <a:rPr lang="es-CL" sz="2000" b="1" dirty="0" smtClean="0"/>
              <a:t>Siempre mantener el control  con el pedal de Retardo Dinámico o palanca.</a:t>
            </a:r>
          </a:p>
          <a:p>
            <a:pPr>
              <a:spcBef>
                <a:spcPct val="30000"/>
              </a:spcBef>
              <a:spcAft>
                <a:spcPct val="30000"/>
              </a:spcAft>
            </a:pPr>
            <a:r>
              <a:rPr lang="es-CL" sz="2000" b="1" dirty="0" smtClean="0"/>
              <a:t>La aplicación debe ser gradual y continua .</a:t>
            </a:r>
          </a:p>
          <a:p>
            <a:pPr>
              <a:spcBef>
                <a:spcPct val="30000"/>
              </a:spcBef>
              <a:spcAft>
                <a:spcPct val="30000"/>
              </a:spcAft>
            </a:pPr>
            <a:r>
              <a:rPr lang="es-CL" sz="2000" b="1" dirty="0" smtClean="0"/>
              <a:t>Mantener la distancia prudente respecto a los otros equipos.</a:t>
            </a:r>
            <a:endParaRPr lang="es-ES" sz="20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p:cNvSpPr>
          <p:nvPr>
            <p:ph type="title" idx="4294967295"/>
          </p:nvPr>
        </p:nvSpPr>
        <p:spPr>
          <a:xfrm>
            <a:off x="426128" y="142852"/>
            <a:ext cx="8260672" cy="1039427"/>
          </a:xfrm>
        </p:spPr>
        <p:txBody>
          <a:bodyPr/>
          <a:lstStyle/>
          <a:p>
            <a:pPr>
              <a:defRPr/>
            </a:pPr>
            <a:r>
              <a:rPr lang="es-ES_tradnl" b="1" dirty="0" smtClean="0">
                <a:latin typeface="Comic Sans MS" pitchFamily="66" charset="0"/>
              </a:rPr>
              <a:t>TECNICAS DE OPERACION</a:t>
            </a:r>
            <a:endParaRPr lang="es-ES" b="1" dirty="0" smtClean="0">
              <a:latin typeface="Comic Sans MS" pitchFamily="66" charset="0"/>
            </a:endParaRPr>
          </a:p>
        </p:txBody>
      </p:sp>
      <p:sp>
        <p:nvSpPr>
          <p:cNvPr id="330755" name="Rectangle 3"/>
          <p:cNvSpPr>
            <a:spLocks noGrp="1" noChangeArrowheads="1"/>
          </p:cNvSpPr>
          <p:nvPr>
            <p:ph type="body" idx="4294967295"/>
          </p:nvPr>
        </p:nvSpPr>
        <p:spPr>
          <a:noFill/>
        </p:spPr>
        <p:txBody>
          <a:bodyPr/>
          <a:lstStyle/>
          <a:p>
            <a:r>
              <a:rPr lang="es-ES_tradnl" sz="2400" smtClean="0">
                <a:solidFill>
                  <a:srgbClr val="0000FF"/>
                </a:solidFill>
                <a:latin typeface="Comic Sans MS" pitchFamily="66" charset="0"/>
              </a:rPr>
              <a:t>TECNICAS DE OPERACIÓN</a:t>
            </a:r>
            <a:r>
              <a:rPr lang="es-ES_tradnl" smtClean="0">
                <a:latin typeface="Comic Sans MS" pitchFamily="66" charset="0"/>
              </a:rPr>
              <a:t>.</a:t>
            </a:r>
          </a:p>
        </p:txBody>
      </p:sp>
      <p:pic>
        <p:nvPicPr>
          <p:cNvPr id="330756" name="Picture 4" descr="67"/>
          <p:cNvPicPr>
            <a:picLocks noChangeAspect="1" noChangeArrowheads="1"/>
          </p:cNvPicPr>
          <p:nvPr/>
        </p:nvPicPr>
        <p:blipFill>
          <a:blip r:embed="rId2" cstate="print"/>
          <a:srcRect/>
          <a:stretch>
            <a:fillRect/>
          </a:stretch>
        </p:blipFill>
        <p:spPr bwMode="auto">
          <a:xfrm>
            <a:off x="282575" y="3597275"/>
            <a:ext cx="4154488" cy="2768600"/>
          </a:xfrm>
          <a:prstGeom prst="rect">
            <a:avLst/>
          </a:prstGeom>
          <a:noFill/>
          <a:ln w="9525">
            <a:noFill/>
            <a:miter lim="800000"/>
            <a:headEnd/>
            <a:tailEnd/>
          </a:ln>
        </p:spPr>
      </p:pic>
      <p:pic>
        <p:nvPicPr>
          <p:cNvPr id="330757" name="Picture 5" descr="65"/>
          <p:cNvPicPr>
            <a:picLocks noChangeAspect="1" noChangeArrowheads="1"/>
          </p:cNvPicPr>
          <p:nvPr/>
        </p:nvPicPr>
        <p:blipFill>
          <a:blip r:embed="rId3" cstate="print"/>
          <a:srcRect/>
          <a:stretch>
            <a:fillRect/>
          </a:stretch>
        </p:blipFill>
        <p:spPr bwMode="auto">
          <a:xfrm>
            <a:off x="4778375" y="3576638"/>
            <a:ext cx="3965575" cy="2643187"/>
          </a:xfrm>
          <a:prstGeom prst="rect">
            <a:avLst/>
          </a:prstGeom>
          <a:noFill/>
          <a:ln w="9525">
            <a:noFill/>
            <a:miter lim="800000"/>
            <a:headEnd/>
            <a:tailEnd/>
          </a:ln>
        </p:spPr>
      </p:pic>
      <p:pic>
        <p:nvPicPr>
          <p:cNvPr id="330758" name="Picture 6" descr="930INTR"/>
          <p:cNvPicPr>
            <a:picLocks noChangeAspect="1" noChangeArrowheads="1"/>
          </p:cNvPicPr>
          <p:nvPr/>
        </p:nvPicPr>
        <p:blipFill>
          <a:blip r:embed="rId4" cstate="print"/>
          <a:srcRect/>
          <a:stretch>
            <a:fillRect/>
          </a:stretch>
        </p:blipFill>
        <p:spPr bwMode="auto">
          <a:xfrm>
            <a:off x="5424488" y="1016000"/>
            <a:ext cx="3273425" cy="2455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571472" y="428604"/>
            <a:ext cx="8072494" cy="838200"/>
          </a:xfrm>
        </p:spPr>
        <p:txBody>
          <a:bodyPr/>
          <a:lstStyle/>
          <a:p>
            <a:pPr>
              <a:defRPr/>
            </a:pPr>
            <a:r>
              <a:rPr lang="es-ES_tradnl" dirty="0"/>
              <a:t>                               CHEQUEO</a:t>
            </a:r>
            <a:endParaRPr lang="es-ES" dirty="0"/>
          </a:p>
        </p:txBody>
      </p:sp>
      <p:pic>
        <p:nvPicPr>
          <p:cNvPr id="333827" name="Picture 5" descr="930HYD"/>
          <p:cNvPicPr>
            <a:picLocks noGrp="1" noChangeAspect="1" noChangeArrowheads="1"/>
          </p:cNvPicPr>
          <p:nvPr>
            <p:ph type="body" idx="1"/>
          </p:nvPr>
        </p:nvPicPr>
        <p:blipFill>
          <a:blip r:embed="rId2" cstate="print"/>
          <a:srcRect/>
          <a:stretch>
            <a:fillRect/>
          </a:stretch>
        </p:blipFill>
        <p:spPr>
          <a:xfrm>
            <a:off x="803275" y="1568450"/>
            <a:ext cx="7094538" cy="4525963"/>
          </a:xfrm>
          <a:noFill/>
        </p:spPr>
      </p:pic>
      <p:sp>
        <p:nvSpPr>
          <p:cNvPr id="333828" name="AutoShape 6"/>
          <p:cNvSpPr>
            <a:spLocks noChangeArrowheads="1"/>
          </p:cNvSpPr>
          <p:nvPr/>
        </p:nvSpPr>
        <p:spPr bwMode="auto">
          <a:xfrm>
            <a:off x="989013" y="2590800"/>
            <a:ext cx="287337" cy="1441450"/>
          </a:xfrm>
          <a:prstGeom prst="curvedRightArrow">
            <a:avLst>
              <a:gd name="adj1" fmla="val 100332"/>
              <a:gd name="adj2" fmla="val 200663"/>
              <a:gd name="adj3" fmla="val 33333"/>
            </a:avLst>
          </a:prstGeom>
          <a:solidFill>
            <a:schemeClr val="accent1"/>
          </a:solidFill>
          <a:ln w="9525">
            <a:solidFill>
              <a:schemeClr val="tx1"/>
            </a:solidFill>
            <a:miter lim="800000"/>
            <a:headEnd/>
            <a:tailEnd/>
          </a:ln>
        </p:spPr>
        <p:txBody>
          <a:bodyPr wrap="none" anchor="ctr"/>
          <a:lstStyle/>
          <a:p>
            <a:endParaRPr lang="es-CL"/>
          </a:p>
        </p:txBody>
      </p:sp>
      <p:sp>
        <p:nvSpPr>
          <p:cNvPr id="333829" name="AutoShape 7"/>
          <p:cNvSpPr>
            <a:spLocks noChangeArrowheads="1"/>
          </p:cNvSpPr>
          <p:nvPr/>
        </p:nvSpPr>
        <p:spPr bwMode="auto">
          <a:xfrm>
            <a:off x="2239963" y="5254625"/>
            <a:ext cx="1223962" cy="360363"/>
          </a:xfrm>
          <a:prstGeom prst="curvedUpArrow">
            <a:avLst>
              <a:gd name="adj1" fmla="val 67929"/>
              <a:gd name="adj2" fmla="val 135859"/>
              <a:gd name="adj3" fmla="val 33333"/>
            </a:avLst>
          </a:prstGeom>
          <a:solidFill>
            <a:schemeClr val="accent1"/>
          </a:solidFill>
          <a:ln w="9525">
            <a:solidFill>
              <a:schemeClr val="tx1"/>
            </a:solidFill>
            <a:miter lim="800000"/>
            <a:headEnd/>
            <a:tailEnd/>
          </a:ln>
        </p:spPr>
        <p:txBody>
          <a:bodyPr wrap="none" anchor="ctr"/>
          <a:lstStyle/>
          <a:p>
            <a:endParaRPr lang="es-CL"/>
          </a:p>
        </p:txBody>
      </p:sp>
      <p:sp>
        <p:nvSpPr>
          <p:cNvPr id="333830" name="AutoShape 8"/>
          <p:cNvSpPr>
            <a:spLocks noChangeArrowheads="1"/>
          </p:cNvSpPr>
          <p:nvPr/>
        </p:nvSpPr>
        <p:spPr bwMode="auto">
          <a:xfrm rot="10800000">
            <a:off x="7031038" y="4132263"/>
            <a:ext cx="431800" cy="1441450"/>
          </a:xfrm>
          <a:prstGeom prst="curvedRightArrow">
            <a:avLst>
              <a:gd name="adj1" fmla="val 66765"/>
              <a:gd name="adj2" fmla="val 133529"/>
              <a:gd name="adj3" fmla="val 33333"/>
            </a:avLst>
          </a:prstGeom>
          <a:solidFill>
            <a:schemeClr val="accent1"/>
          </a:solidFill>
          <a:ln w="9525">
            <a:solidFill>
              <a:schemeClr val="tx1"/>
            </a:solidFill>
            <a:miter lim="800000"/>
            <a:headEnd/>
            <a:tailEnd/>
          </a:ln>
        </p:spPr>
        <p:txBody>
          <a:bodyPr wrap="none" anchor="ctr"/>
          <a:lstStyle/>
          <a:p>
            <a:endParaRPr lang="es-CL"/>
          </a:p>
        </p:txBody>
      </p:sp>
      <p:sp>
        <p:nvSpPr>
          <p:cNvPr id="333831" name="AutoShape 9"/>
          <p:cNvSpPr>
            <a:spLocks noChangeArrowheads="1"/>
          </p:cNvSpPr>
          <p:nvPr/>
        </p:nvSpPr>
        <p:spPr bwMode="auto">
          <a:xfrm rot="10800000">
            <a:off x="4511675" y="1706563"/>
            <a:ext cx="1223963" cy="406400"/>
          </a:xfrm>
          <a:prstGeom prst="curvedUpArrow">
            <a:avLst>
              <a:gd name="adj1" fmla="val 60234"/>
              <a:gd name="adj2" fmla="val 120469"/>
              <a:gd name="adj3" fmla="val 33333"/>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1836672" y="571480"/>
            <a:ext cx="5553123" cy="461665"/>
          </a:xfrm>
          <a:prstGeom prst="rect">
            <a:avLst/>
          </a:prstGeom>
          <a:noFill/>
          <a:ln w="9525">
            <a:noFill/>
            <a:miter lim="800000"/>
            <a:headEnd/>
            <a:tailEnd/>
          </a:ln>
        </p:spPr>
        <p:txBody>
          <a:bodyPr wrap="none">
            <a:spAutoFit/>
          </a:bodyPr>
          <a:lstStyle/>
          <a:p>
            <a:r>
              <a:rPr lang="es-ES" sz="2400" b="1" dirty="0">
                <a:solidFill>
                  <a:schemeClr val="accent2"/>
                </a:solidFill>
              </a:rPr>
              <a:t>PREPARACIÓN PARA LA OPERACIÓN</a:t>
            </a:r>
          </a:p>
        </p:txBody>
      </p:sp>
      <p:sp>
        <p:nvSpPr>
          <p:cNvPr id="282627" name="Text Box 3"/>
          <p:cNvSpPr txBox="1">
            <a:spLocks noChangeArrowheads="1"/>
          </p:cNvSpPr>
          <p:nvPr/>
        </p:nvSpPr>
        <p:spPr bwMode="auto">
          <a:xfrm>
            <a:off x="684213" y="1285860"/>
            <a:ext cx="7704137" cy="4093428"/>
          </a:xfrm>
          <a:prstGeom prst="rect">
            <a:avLst/>
          </a:prstGeom>
          <a:noFill/>
          <a:ln w="9525">
            <a:noFill/>
            <a:miter lim="800000"/>
            <a:headEnd/>
            <a:tailEnd/>
          </a:ln>
        </p:spPr>
        <p:txBody>
          <a:bodyPr>
            <a:spAutoFit/>
          </a:bodyPr>
          <a:lstStyle/>
          <a:p>
            <a:endParaRPr lang="es-ES" sz="2400" dirty="0">
              <a:solidFill>
                <a:srgbClr val="0000FF"/>
              </a:solidFill>
              <a:latin typeface="Comic Sans MS" pitchFamily="66" charset="0"/>
            </a:endParaRPr>
          </a:p>
          <a:p>
            <a:r>
              <a:rPr lang="es-ES" sz="2400" b="1" dirty="0">
                <a:solidFill>
                  <a:srgbClr val="0000FF"/>
                </a:solidFill>
                <a:latin typeface="Comic Sans MS" pitchFamily="66" charset="0"/>
              </a:rPr>
              <a:t>Al inicio de cada turno, el operador debe realizar una cuidadosa inspección del camión antes de arrancar el motor.</a:t>
            </a:r>
          </a:p>
          <a:p>
            <a:endParaRPr lang="es-CL" sz="2400" dirty="0">
              <a:solidFill>
                <a:srgbClr val="0000FF"/>
              </a:solidFill>
              <a:latin typeface="Comic Sans MS" pitchFamily="66" charset="0"/>
            </a:endParaRPr>
          </a:p>
          <a:p>
            <a:r>
              <a:rPr lang="es-ES" sz="2400" b="1" dirty="0">
                <a:solidFill>
                  <a:srgbClr val="0000FF"/>
                </a:solidFill>
                <a:latin typeface="Comic Sans MS" pitchFamily="66" charset="0"/>
              </a:rPr>
              <a:t>Seguridad es pensar por adelantado. La prevención es </a:t>
            </a:r>
            <a:r>
              <a:rPr lang="es-ES" sz="2400" b="1" dirty="0" smtClean="0">
                <a:solidFill>
                  <a:srgbClr val="0000FF"/>
                </a:solidFill>
                <a:latin typeface="Comic Sans MS" pitchFamily="66" charset="0"/>
              </a:rPr>
              <a:t>el mejor </a:t>
            </a:r>
            <a:r>
              <a:rPr lang="es-ES" sz="2400" b="1" dirty="0">
                <a:solidFill>
                  <a:srgbClr val="0000FF"/>
                </a:solidFill>
                <a:latin typeface="Comic Sans MS" pitchFamily="66" charset="0"/>
              </a:rPr>
              <a:t>programa de seguridad.</a:t>
            </a:r>
          </a:p>
          <a:p>
            <a:endParaRPr lang="es-ES" sz="2400" dirty="0">
              <a:solidFill>
                <a:srgbClr val="0000FF"/>
              </a:solidFill>
              <a:latin typeface="Comic Sans MS" pitchFamily="66" charset="0"/>
            </a:endParaRPr>
          </a:p>
          <a:p>
            <a:r>
              <a:rPr lang="es-ES" sz="2400" b="1" dirty="0">
                <a:solidFill>
                  <a:srgbClr val="0000FF"/>
                </a:solidFill>
                <a:latin typeface="Comic Sans MS" pitchFamily="66" charset="0"/>
              </a:rPr>
              <a:t>Las prácticas seguras comienzan antes de que el </a:t>
            </a:r>
            <a:r>
              <a:rPr lang="es-ES" sz="2400" b="1" dirty="0" smtClean="0">
                <a:solidFill>
                  <a:srgbClr val="0000FF"/>
                </a:solidFill>
                <a:latin typeface="Comic Sans MS" pitchFamily="66" charset="0"/>
              </a:rPr>
              <a:t>operador se </a:t>
            </a:r>
            <a:r>
              <a:rPr lang="es-ES" sz="2400" b="1" dirty="0">
                <a:solidFill>
                  <a:srgbClr val="0000FF"/>
                </a:solidFill>
                <a:latin typeface="Comic Sans MS" pitchFamily="66" charset="0"/>
              </a:rPr>
              <a:t>suba al equipo.</a:t>
            </a:r>
          </a:p>
          <a:p>
            <a:endParaRPr lang="es-ES" sz="2000" dirty="0">
              <a:solidFill>
                <a:srgbClr val="0000FF"/>
              </a:solidFill>
              <a:latin typeface="Comic Sans MS" pitchFamily="66"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71406" y="304784"/>
            <a:ext cx="8358182" cy="838200"/>
          </a:xfrm>
        </p:spPr>
        <p:txBody>
          <a:bodyPr/>
          <a:lstStyle/>
          <a:p>
            <a:pPr>
              <a:defRPr/>
            </a:pPr>
            <a:r>
              <a:rPr lang="es-ES_tradnl" dirty="0"/>
              <a:t>     </a:t>
            </a:r>
            <a:r>
              <a:rPr lang="es-ES_tradnl" dirty="0" smtClean="0"/>
              <a:t> </a:t>
            </a:r>
            <a:r>
              <a:rPr lang="es-ES_tradnl" b="1" dirty="0" smtClean="0"/>
              <a:t>PUESTA </a:t>
            </a:r>
            <a:r>
              <a:rPr lang="es-ES_tradnl" b="1" dirty="0"/>
              <a:t>EN MARCHA</a:t>
            </a:r>
            <a:endParaRPr lang="es-ES" b="1" dirty="0"/>
          </a:p>
        </p:txBody>
      </p:sp>
      <p:sp>
        <p:nvSpPr>
          <p:cNvPr id="335875" name="Rectangle 4"/>
          <p:cNvSpPr>
            <a:spLocks noGrp="1" noChangeArrowheads="1"/>
          </p:cNvSpPr>
          <p:nvPr>
            <p:ph type="body" idx="1"/>
          </p:nvPr>
        </p:nvSpPr>
        <p:spPr>
          <a:xfrm>
            <a:off x="476250" y="2000240"/>
            <a:ext cx="8229600" cy="3805024"/>
          </a:xfrm>
          <a:noFill/>
        </p:spPr>
        <p:txBody>
          <a:bodyPr>
            <a:normAutofit fontScale="25000" lnSpcReduction="20000"/>
          </a:bodyPr>
          <a:lstStyle/>
          <a:p>
            <a:pPr>
              <a:lnSpc>
                <a:spcPct val="70000"/>
              </a:lnSpc>
            </a:pPr>
            <a:endParaRPr lang="es-CL" sz="3100" b="1" dirty="0" smtClean="0">
              <a:solidFill>
                <a:srgbClr val="0000FF"/>
              </a:solidFill>
            </a:endParaRPr>
          </a:p>
          <a:p>
            <a:pPr>
              <a:lnSpc>
                <a:spcPct val="70000"/>
              </a:lnSpc>
            </a:pPr>
            <a:r>
              <a:rPr lang="es-CL" sz="8800" b="1" dirty="0" smtClean="0">
                <a:solidFill>
                  <a:srgbClr val="0000FF"/>
                </a:solidFill>
              </a:rPr>
              <a:t>Al poner en marcha el equipo y disponerse a </a:t>
            </a:r>
          </a:p>
          <a:p>
            <a:pPr>
              <a:lnSpc>
                <a:spcPct val="70000"/>
              </a:lnSpc>
              <a:buNone/>
            </a:pPr>
            <a:r>
              <a:rPr lang="es-CL" sz="8800" b="1" dirty="0" smtClean="0">
                <a:solidFill>
                  <a:srgbClr val="0000FF"/>
                </a:solidFill>
              </a:rPr>
              <a:t>	trabajar el operador debe cerciorarse  que no</a:t>
            </a:r>
          </a:p>
          <a:p>
            <a:pPr>
              <a:lnSpc>
                <a:spcPct val="70000"/>
              </a:lnSpc>
              <a:buNone/>
            </a:pPr>
            <a:r>
              <a:rPr lang="es-CL" sz="8800" b="1" dirty="0" smtClean="0">
                <a:solidFill>
                  <a:srgbClr val="0000FF"/>
                </a:solidFill>
              </a:rPr>
              <a:t>   existan personas y equipos alrededor.</a:t>
            </a:r>
          </a:p>
          <a:p>
            <a:pPr>
              <a:lnSpc>
                <a:spcPct val="70000"/>
              </a:lnSpc>
              <a:buNone/>
            </a:pPr>
            <a:endParaRPr lang="es-CL" sz="8800" b="1" dirty="0" smtClean="0">
              <a:solidFill>
                <a:srgbClr val="0000FF"/>
              </a:solidFill>
            </a:endParaRPr>
          </a:p>
          <a:p>
            <a:pPr>
              <a:lnSpc>
                <a:spcPct val="70000"/>
              </a:lnSpc>
            </a:pPr>
            <a:endParaRPr lang="es-CL" sz="8800" dirty="0" smtClean="0">
              <a:solidFill>
                <a:srgbClr val="0000FF"/>
              </a:solidFill>
            </a:endParaRPr>
          </a:p>
          <a:p>
            <a:pPr>
              <a:lnSpc>
                <a:spcPct val="70000"/>
              </a:lnSpc>
            </a:pPr>
            <a:r>
              <a:rPr lang="es-CL" sz="8800" b="1" dirty="0" smtClean="0">
                <a:solidFill>
                  <a:srgbClr val="0000FF"/>
                </a:solidFill>
              </a:rPr>
              <a:t>Debe cerciorarse que la puerta de la cabina este </a:t>
            </a:r>
          </a:p>
          <a:p>
            <a:pPr>
              <a:lnSpc>
                <a:spcPct val="70000"/>
              </a:lnSpc>
              <a:buNone/>
            </a:pPr>
            <a:r>
              <a:rPr lang="es-CL" sz="8800" b="1" dirty="0" smtClean="0">
                <a:solidFill>
                  <a:srgbClr val="0000FF"/>
                </a:solidFill>
              </a:rPr>
              <a:t>	cerrada, colocarse el cinturón de seguridad y </a:t>
            </a:r>
          </a:p>
          <a:p>
            <a:pPr>
              <a:lnSpc>
                <a:spcPct val="70000"/>
              </a:lnSpc>
              <a:buNone/>
            </a:pPr>
            <a:r>
              <a:rPr lang="es-CL" sz="8800" b="1" dirty="0" smtClean="0">
                <a:solidFill>
                  <a:srgbClr val="0000FF"/>
                </a:solidFill>
              </a:rPr>
              <a:t>	comprobar los mandos e instrumentos, verificando  </a:t>
            </a:r>
          </a:p>
          <a:p>
            <a:pPr>
              <a:lnSpc>
                <a:spcPct val="70000"/>
              </a:lnSpc>
              <a:buNone/>
            </a:pPr>
            <a:r>
              <a:rPr lang="es-CL" sz="8800" b="1" dirty="0" smtClean="0">
                <a:solidFill>
                  <a:srgbClr val="0000FF"/>
                </a:solidFill>
              </a:rPr>
              <a:t>	sus valores.</a:t>
            </a:r>
          </a:p>
          <a:p>
            <a:pPr>
              <a:lnSpc>
                <a:spcPct val="70000"/>
              </a:lnSpc>
              <a:buNone/>
            </a:pPr>
            <a:endParaRPr lang="es-CL" sz="8800" b="1" dirty="0" smtClean="0">
              <a:solidFill>
                <a:srgbClr val="0000FF"/>
              </a:solidFill>
            </a:endParaRPr>
          </a:p>
          <a:p>
            <a:pPr>
              <a:lnSpc>
                <a:spcPct val="70000"/>
              </a:lnSpc>
            </a:pPr>
            <a:endParaRPr lang="es-CL" sz="8800" dirty="0" smtClean="0">
              <a:solidFill>
                <a:srgbClr val="0000FF"/>
              </a:solidFill>
            </a:endParaRPr>
          </a:p>
          <a:p>
            <a:pPr>
              <a:lnSpc>
                <a:spcPct val="70000"/>
              </a:lnSpc>
            </a:pPr>
            <a:r>
              <a:rPr lang="es-CL" sz="8800" b="1" dirty="0" smtClean="0">
                <a:solidFill>
                  <a:srgbClr val="0000FF"/>
                </a:solidFill>
              </a:rPr>
              <a:t>Antes de mover el camión, debe accionar la </a:t>
            </a:r>
          </a:p>
          <a:p>
            <a:pPr>
              <a:lnSpc>
                <a:spcPct val="70000"/>
              </a:lnSpc>
              <a:buNone/>
            </a:pPr>
            <a:r>
              <a:rPr lang="es-CL" sz="8800" b="1" dirty="0" smtClean="0">
                <a:solidFill>
                  <a:srgbClr val="0000FF"/>
                </a:solidFill>
              </a:rPr>
              <a:t>	bocina:</a:t>
            </a:r>
          </a:p>
          <a:p>
            <a:pPr>
              <a:lnSpc>
                <a:spcPct val="70000"/>
              </a:lnSpc>
              <a:buNone/>
            </a:pPr>
            <a:r>
              <a:rPr lang="es-CL" sz="8800" b="1" dirty="0" smtClean="0">
                <a:solidFill>
                  <a:srgbClr val="0000FF"/>
                </a:solidFill>
              </a:rPr>
              <a:t>   Una vez (1) para arrancar el motor y </a:t>
            </a:r>
          </a:p>
          <a:p>
            <a:pPr>
              <a:lnSpc>
                <a:spcPct val="70000"/>
              </a:lnSpc>
              <a:buNone/>
            </a:pPr>
            <a:r>
              <a:rPr lang="es-CL" sz="8800" b="1" dirty="0">
                <a:solidFill>
                  <a:srgbClr val="0000FF"/>
                </a:solidFill>
              </a:rPr>
              <a:t> </a:t>
            </a:r>
            <a:r>
              <a:rPr lang="es-CL" sz="8800" b="1" dirty="0" smtClean="0">
                <a:solidFill>
                  <a:srgbClr val="0000FF"/>
                </a:solidFill>
              </a:rPr>
              <a:t>  Dos (2) veces para moverse. </a:t>
            </a:r>
          </a:p>
          <a:p>
            <a:pPr>
              <a:lnSpc>
                <a:spcPct val="70000"/>
              </a:lnSpc>
            </a:pPr>
            <a:endParaRPr lang="es-ES" sz="2400" dirty="0" smtClean="0">
              <a:solidFill>
                <a:srgbClr val="0000FF"/>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D:\Documents &amp; Settings\oibaceta\Escritorio\fotos gmin san regis 30-10-12\visita saladillo\visita saladillo 22-10- 29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76869" name="Text Box 5"/>
          <p:cNvSpPr txBox="1">
            <a:spLocks noChangeArrowheads="1"/>
          </p:cNvSpPr>
          <p:nvPr/>
        </p:nvSpPr>
        <p:spPr bwMode="auto">
          <a:xfrm>
            <a:off x="1655763" y="4067175"/>
            <a:ext cx="6046787" cy="701675"/>
          </a:xfrm>
          <a:prstGeom prst="rect">
            <a:avLst/>
          </a:prstGeom>
          <a:noFill/>
          <a:ln w="12700" cap="sq">
            <a:noFill/>
            <a:miter lim="800000"/>
            <a:headEnd type="none" w="sm" len="sm"/>
            <a:tailEnd type="none" w="sm" len="sm"/>
          </a:ln>
          <a:effectLst/>
        </p:spPr>
        <p:txBody>
          <a:bodyPr>
            <a:spAutoFit/>
          </a:bodyPr>
          <a:lstStyle/>
          <a:p>
            <a:pPr>
              <a:defRPr/>
            </a:pPr>
            <a:r>
              <a:rPr lang="es-MX" sz="4000" dirty="0">
                <a:solidFill>
                  <a:schemeClr val="accent3">
                    <a:lumMod val="60000"/>
                    <a:lumOff val="40000"/>
                  </a:schemeClr>
                </a:solidFill>
                <a:ea typeface="ＭＳ Ｐゴシック" pitchFamily="34" charset="-128"/>
              </a:rPr>
              <a:t>SEGURIDAD</a:t>
            </a:r>
            <a:endParaRPr lang="es-ES" sz="4000" dirty="0">
              <a:solidFill>
                <a:schemeClr val="accent3">
                  <a:lumMod val="60000"/>
                  <a:lumOff val="40000"/>
                </a:schemeClr>
              </a:solidFill>
              <a:ea typeface="ＭＳ Ｐゴシック" pitchFamily="34" charset="-128"/>
            </a:endParaRPr>
          </a:p>
        </p:txBody>
      </p:sp>
      <p:sp>
        <p:nvSpPr>
          <p:cNvPr id="676872" name="Text Box 8"/>
          <p:cNvSpPr txBox="1">
            <a:spLocks noChangeArrowheads="1"/>
          </p:cNvSpPr>
          <p:nvPr/>
        </p:nvSpPr>
        <p:spPr bwMode="auto">
          <a:xfrm>
            <a:off x="1188665" y="159023"/>
            <a:ext cx="7343775" cy="461665"/>
          </a:xfrm>
          <a:prstGeom prst="rect">
            <a:avLst/>
          </a:prstGeom>
          <a:noFill/>
          <a:ln w="9525">
            <a:noFill/>
            <a:miter lim="800000"/>
            <a:headEnd/>
            <a:tailEnd/>
          </a:ln>
          <a:effectLst/>
        </p:spPr>
        <p:txBody>
          <a:bodyPr>
            <a:spAutoFit/>
          </a:bodyPr>
          <a:lstStyle/>
          <a:p>
            <a:pPr>
              <a:defRPr/>
            </a:pPr>
            <a:r>
              <a:rPr lang="es-CL" sz="2400" b="1" dirty="0" smtClean="0">
                <a:solidFill>
                  <a:schemeClr val="tx2">
                    <a:lumMod val="50000"/>
                  </a:schemeClr>
                </a:solidFill>
                <a:ea typeface="ＭＳ Ｐゴシック" pitchFamily="34" charset="-128"/>
              </a:rPr>
              <a:t>CAMION </a:t>
            </a:r>
            <a:r>
              <a:rPr lang="es-CL" sz="2400" b="1" dirty="0">
                <a:solidFill>
                  <a:schemeClr val="tx2">
                    <a:lumMod val="50000"/>
                  </a:schemeClr>
                </a:solidFill>
                <a:ea typeface="ＭＳ Ｐゴシック" pitchFamily="34" charset="-128"/>
              </a:rPr>
              <a:t>DE EXTRACCION KOMATSU </a:t>
            </a:r>
            <a:r>
              <a:rPr lang="es-CL" sz="2400" b="1" dirty="0" smtClean="0">
                <a:solidFill>
                  <a:schemeClr val="tx2">
                    <a:lumMod val="50000"/>
                  </a:schemeClr>
                </a:solidFill>
                <a:ea typeface="ＭＳ Ｐゴシック" pitchFamily="34" charset="-128"/>
              </a:rPr>
              <a:t>930-E</a:t>
            </a:r>
            <a:endParaRPr lang="es-CL" sz="2400" b="1" dirty="0">
              <a:solidFill>
                <a:schemeClr val="tx2">
                  <a:lumMod val="50000"/>
                </a:schemeClr>
              </a:solidFill>
              <a:ea typeface="ＭＳ Ｐゴシック" pitchFamily="34" charset="-128"/>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ChangeArrowheads="1"/>
          </p:cNvSpPr>
          <p:nvPr/>
        </p:nvSpPr>
        <p:spPr bwMode="auto">
          <a:xfrm>
            <a:off x="142875" y="297224"/>
            <a:ext cx="8820150" cy="5940088"/>
          </a:xfrm>
          <a:prstGeom prst="rect">
            <a:avLst/>
          </a:prstGeom>
          <a:noFill/>
          <a:ln w="9525">
            <a:noFill/>
            <a:miter lim="800000"/>
            <a:headEnd/>
            <a:tailEnd/>
          </a:ln>
        </p:spPr>
        <p:txBody>
          <a:bodyPr>
            <a:spAutoFit/>
          </a:bodyPr>
          <a:lstStyle/>
          <a:p>
            <a:pPr marL="342900" indent="-342900"/>
            <a:r>
              <a:rPr lang="es-ES" sz="2000" b="1" dirty="0" smtClean="0">
                <a:solidFill>
                  <a:srgbClr val="0000FF"/>
                </a:solidFill>
                <a:latin typeface="Comic Sans MS" pitchFamily="66" charset="0"/>
              </a:rPr>
              <a:t>CARGA</a:t>
            </a:r>
          </a:p>
          <a:p>
            <a:pPr marL="342900" indent="-342900"/>
            <a:endParaRPr lang="es-ES" sz="2000" b="1" dirty="0">
              <a:solidFill>
                <a:srgbClr val="0000FF"/>
              </a:solidFill>
              <a:latin typeface="Comic Sans MS" pitchFamily="66" charset="0"/>
            </a:endParaRPr>
          </a:p>
          <a:p>
            <a:pPr marL="342900" indent="-342900">
              <a:buFontTx/>
              <a:buAutoNum type="arabicPeriod"/>
            </a:pPr>
            <a:r>
              <a:rPr lang="es-ES" sz="2000" b="1" dirty="0">
                <a:solidFill>
                  <a:srgbClr val="0000FF"/>
                </a:solidFill>
                <a:latin typeface="Comic Sans MS" pitchFamily="66" charset="0"/>
              </a:rPr>
              <a:t>Aproxímese al área de carga con precaución. Permanezca a una distancia segura mientras se carga el camión que </a:t>
            </a:r>
            <a:r>
              <a:rPr lang="es-ES" sz="2000" b="1" dirty="0" smtClean="0">
                <a:solidFill>
                  <a:srgbClr val="0000FF"/>
                </a:solidFill>
                <a:latin typeface="Comic Sans MS" pitchFamily="66" charset="0"/>
              </a:rPr>
              <a:t>esta en la pala.</a:t>
            </a:r>
            <a:endParaRPr lang="es-ES" sz="2000" b="1" dirty="0">
              <a:solidFill>
                <a:srgbClr val="0000FF"/>
              </a:solidFill>
              <a:latin typeface="Comic Sans MS" pitchFamily="66" charset="0"/>
            </a:endParaRPr>
          </a:p>
          <a:p>
            <a:pPr marL="342900" indent="-342900">
              <a:buFontTx/>
              <a:buAutoNum type="arabicPeriod"/>
            </a:pPr>
            <a:endParaRPr lang="es-ES" sz="2000" dirty="0">
              <a:solidFill>
                <a:srgbClr val="0000FF"/>
              </a:solidFill>
              <a:latin typeface="Comic Sans MS" pitchFamily="66" charset="0"/>
            </a:endParaRPr>
          </a:p>
          <a:p>
            <a:pPr marL="342900" indent="-342900"/>
            <a:r>
              <a:rPr lang="es-ES" sz="2000" b="1" dirty="0">
                <a:solidFill>
                  <a:srgbClr val="0000FF"/>
                </a:solidFill>
                <a:latin typeface="Comic Sans MS" pitchFamily="66" charset="0"/>
              </a:rPr>
              <a:t>2. No pase sobre cables de poder sin protección.</a:t>
            </a:r>
          </a:p>
          <a:p>
            <a:pPr marL="342900" indent="-342900"/>
            <a:endParaRPr lang="es-ES" sz="2000" dirty="0">
              <a:solidFill>
                <a:srgbClr val="0000FF"/>
              </a:solidFill>
              <a:latin typeface="Comic Sans MS" pitchFamily="66" charset="0"/>
            </a:endParaRPr>
          </a:p>
          <a:p>
            <a:pPr marL="342900" indent="-342900"/>
            <a:r>
              <a:rPr lang="es-ES" sz="2000" b="1" dirty="0">
                <a:solidFill>
                  <a:srgbClr val="0000FF"/>
                </a:solidFill>
                <a:latin typeface="Comic Sans MS" pitchFamily="66" charset="0"/>
              </a:rPr>
              <a:t>3. Al aproximarse o salir de un área de carga, fíjese que no haya otros vehículos ni personal trabajando en el área.</a:t>
            </a:r>
          </a:p>
          <a:p>
            <a:pPr marL="342900" indent="-342900"/>
            <a:endParaRPr lang="es-ES" sz="2000" dirty="0">
              <a:solidFill>
                <a:srgbClr val="0000FF"/>
              </a:solidFill>
              <a:latin typeface="Comic Sans MS" pitchFamily="66" charset="0"/>
            </a:endParaRPr>
          </a:p>
          <a:p>
            <a:pPr marL="342900" indent="-342900"/>
            <a:r>
              <a:rPr lang="es-ES" sz="2000" b="1" dirty="0">
                <a:solidFill>
                  <a:srgbClr val="0000FF"/>
                </a:solidFill>
                <a:latin typeface="Comic Sans MS" pitchFamily="66" charset="0"/>
              </a:rPr>
              <a:t>4. Al instalarse bajo un cargador o pala, respete las señales del señalizador u operador de pala. </a:t>
            </a:r>
          </a:p>
          <a:p>
            <a:pPr marL="342900" indent="-342900"/>
            <a:endParaRPr lang="es-ES" sz="2000" dirty="0">
              <a:solidFill>
                <a:srgbClr val="0000FF"/>
              </a:solidFill>
              <a:latin typeface="Comic Sans MS" pitchFamily="66" charset="0"/>
            </a:endParaRPr>
          </a:p>
          <a:p>
            <a:pPr marL="342900" indent="-342900"/>
            <a:r>
              <a:rPr lang="es-ES" sz="2000" b="1" dirty="0">
                <a:solidFill>
                  <a:srgbClr val="0000FF"/>
                </a:solidFill>
                <a:latin typeface="Comic Sans MS" pitchFamily="66" charset="0"/>
              </a:rPr>
              <a:t>5. Durante la carga, el operador debe permanecer en la cabina con el motor funcionando. Coloque la palanca de control direccional en NEUTRO y aplique el bloqueo de frenos.</a:t>
            </a:r>
          </a:p>
          <a:p>
            <a:pPr marL="342900" indent="-342900"/>
            <a:endParaRPr lang="es-ES" sz="2000" dirty="0">
              <a:solidFill>
                <a:srgbClr val="0000FF"/>
              </a:solidFill>
              <a:latin typeface="Comic Sans MS" pitchFamily="66" charset="0"/>
            </a:endParaRPr>
          </a:p>
          <a:p>
            <a:pPr marL="342900" indent="-342900"/>
            <a:r>
              <a:rPr lang="es-ES" sz="2000" b="1" dirty="0">
                <a:solidFill>
                  <a:srgbClr val="0000FF"/>
                </a:solidFill>
                <a:latin typeface="Comic Sans MS" pitchFamily="66" charset="0"/>
              </a:rPr>
              <a:t>6. Una vez cargado, </a:t>
            </a:r>
            <a:r>
              <a:rPr lang="es-ES" sz="2000" b="1" dirty="0" smtClean="0">
                <a:solidFill>
                  <a:srgbClr val="0000FF"/>
                </a:solidFill>
                <a:latin typeface="Comic Sans MS" pitchFamily="66" charset="0"/>
              </a:rPr>
              <a:t>espere el aviso del operador de la pala para salir de la zona de carguío.</a:t>
            </a:r>
            <a:endParaRPr lang="es-ES" sz="2000" b="1" dirty="0">
              <a:solidFill>
                <a:srgbClr val="0000FF"/>
              </a:solidFill>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ChangeArrowheads="1"/>
          </p:cNvSpPr>
          <p:nvPr/>
        </p:nvSpPr>
        <p:spPr bwMode="auto">
          <a:xfrm>
            <a:off x="214313" y="359360"/>
            <a:ext cx="8713787" cy="6093976"/>
          </a:xfrm>
          <a:prstGeom prst="rect">
            <a:avLst/>
          </a:prstGeom>
          <a:noFill/>
          <a:ln w="9525">
            <a:noFill/>
            <a:miter lim="800000"/>
            <a:headEnd/>
            <a:tailEnd/>
          </a:ln>
        </p:spPr>
        <p:txBody>
          <a:bodyPr>
            <a:spAutoFit/>
          </a:bodyPr>
          <a:lstStyle/>
          <a:p>
            <a:r>
              <a:rPr lang="es-ES" sz="2000" b="1" dirty="0">
                <a:solidFill>
                  <a:srgbClr val="0000FF"/>
                </a:solidFill>
                <a:latin typeface="Comic Sans MS" pitchFamily="66" charset="0"/>
              </a:rPr>
              <a:t>DESCARGA</a:t>
            </a:r>
          </a:p>
          <a:p>
            <a:endParaRPr lang="es-ES" sz="2000" dirty="0">
              <a:solidFill>
                <a:srgbClr val="0000FF"/>
              </a:solidFill>
              <a:latin typeface="Comic Sans MS" pitchFamily="66" charset="0"/>
            </a:endParaRPr>
          </a:p>
          <a:p>
            <a:r>
              <a:rPr lang="es-ES" sz="2000" b="1" dirty="0">
                <a:solidFill>
                  <a:srgbClr val="0000FF"/>
                </a:solidFill>
                <a:latin typeface="Comic Sans MS" pitchFamily="66" charset="0"/>
              </a:rPr>
              <a:t>Para Subir la Tolva</a:t>
            </a:r>
          </a:p>
          <a:p>
            <a:endParaRPr lang="es-ES" sz="1000" dirty="0">
              <a:solidFill>
                <a:srgbClr val="0000FF"/>
              </a:solidFill>
              <a:latin typeface="Comic Sans MS" pitchFamily="66" charset="0"/>
            </a:endParaRPr>
          </a:p>
          <a:p>
            <a:endParaRPr lang="es-ES" sz="2000" b="1" dirty="0" smtClean="0">
              <a:solidFill>
                <a:srgbClr val="0000FF"/>
              </a:solidFill>
              <a:latin typeface="Comic Sans MS" pitchFamily="66" charset="0"/>
            </a:endParaRPr>
          </a:p>
          <a:p>
            <a:endParaRPr lang="es-ES" sz="2000" b="1" dirty="0" smtClean="0">
              <a:solidFill>
                <a:srgbClr val="0000FF"/>
              </a:solidFill>
              <a:latin typeface="Comic Sans MS" pitchFamily="66" charset="0"/>
            </a:endParaRPr>
          </a:p>
          <a:p>
            <a:r>
              <a:rPr lang="es-ES" sz="2000" b="1" dirty="0" smtClean="0">
                <a:solidFill>
                  <a:srgbClr val="0000FF"/>
                </a:solidFill>
                <a:latin typeface="Comic Sans MS" pitchFamily="66" charset="0"/>
              </a:rPr>
              <a:t>1</a:t>
            </a:r>
            <a:r>
              <a:rPr lang="es-ES" sz="2000" b="1" dirty="0">
                <a:solidFill>
                  <a:srgbClr val="0000FF"/>
                </a:solidFill>
                <a:latin typeface="Comic Sans MS" pitchFamily="66" charset="0"/>
              </a:rPr>
              <a:t>. Aproxímese al área de volteo con extrema precaución.</a:t>
            </a:r>
          </a:p>
          <a:p>
            <a:r>
              <a:rPr lang="es-ES" sz="2000" b="1" dirty="0">
                <a:solidFill>
                  <a:srgbClr val="0000FF"/>
                </a:solidFill>
                <a:latin typeface="Comic Sans MS" pitchFamily="66" charset="0"/>
              </a:rPr>
              <a:t>Asegúrese que no haya personas ni obstrucciones, incluyendo líneas de servicio elevadas. Respete las señales del </a:t>
            </a:r>
            <a:r>
              <a:rPr lang="es-ES" sz="2000" b="1" dirty="0" smtClean="0">
                <a:solidFill>
                  <a:srgbClr val="0000FF"/>
                </a:solidFill>
                <a:latin typeface="Comic Sans MS" pitchFamily="66" charset="0"/>
              </a:rPr>
              <a:t>Colero, </a:t>
            </a:r>
            <a:r>
              <a:rPr lang="es-ES" sz="2000" b="1" dirty="0">
                <a:solidFill>
                  <a:srgbClr val="0000FF"/>
                </a:solidFill>
                <a:latin typeface="Comic Sans MS" pitchFamily="66" charset="0"/>
              </a:rPr>
              <a:t>si está presente</a:t>
            </a:r>
            <a:r>
              <a:rPr lang="es-ES" sz="2000" b="1" dirty="0" smtClean="0">
                <a:solidFill>
                  <a:srgbClr val="0000FF"/>
                </a:solidFill>
                <a:latin typeface="Comic Sans MS" pitchFamily="66" charset="0"/>
              </a:rPr>
              <a:t>.</a:t>
            </a:r>
          </a:p>
          <a:p>
            <a:endParaRPr lang="es-ES" sz="2000" dirty="0">
              <a:solidFill>
                <a:srgbClr val="0000FF"/>
              </a:solidFill>
              <a:latin typeface="Comic Sans MS" pitchFamily="66" charset="0"/>
            </a:endParaRPr>
          </a:p>
          <a:p>
            <a:endParaRPr lang="es-ES" sz="2000" dirty="0">
              <a:solidFill>
                <a:srgbClr val="0000FF"/>
              </a:solidFill>
              <a:latin typeface="Comic Sans MS" pitchFamily="66" charset="0"/>
            </a:endParaRPr>
          </a:p>
          <a:p>
            <a:r>
              <a:rPr lang="es-ES" sz="2000" b="1" dirty="0">
                <a:solidFill>
                  <a:srgbClr val="0000FF"/>
                </a:solidFill>
                <a:latin typeface="Comic Sans MS" pitchFamily="66" charset="0"/>
              </a:rPr>
              <a:t>2. Evite las áreas inestables. Manténgase a una distancia segura del borde del área de volteo.</a:t>
            </a:r>
          </a:p>
          <a:p>
            <a:r>
              <a:rPr lang="es-ES" sz="2000" b="1" dirty="0">
                <a:solidFill>
                  <a:srgbClr val="0000FF"/>
                </a:solidFill>
                <a:latin typeface="Comic Sans MS" pitchFamily="66" charset="0"/>
              </a:rPr>
              <a:t>Para evitar ladearse o volcar, </a:t>
            </a:r>
            <a:r>
              <a:rPr lang="es-ES" sz="2000" b="1" dirty="0" smtClean="0">
                <a:solidFill>
                  <a:srgbClr val="0000FF"/>
                </a:solidFill>
                <a:latin typeface="Comic Sans MS" pitchFamily="66" charset="0"/>
              </a:rPr>
              <a:t>posicione </a:t>
            </a:r>
            <a:r>
              <a:rPr lang="es-ES" sz="2000" b="1" dirty="0">
                <a:solidFill>
                  <a:srgbClr val="0000FF"/>
                </a:solidFill>
                <a:latin typeface="Comic Sans MS" pitchFamily="66" charset="0"/>
              </a:rPr>
              <a:t>el camión en </a:t>
            </a:r>
            <a:r>
              <a:rPr lang="es-ES" sz="2000" b="1" dirty="0" smtClean="0">
                <a:solidFill>
                  <a:srgbClr val="0000FF"/>
                </a:solidFill>
                <a:latin typeface="Comic Sans MS" pitchFamily="66" charset="0"/>
              </a:rPr>
              <a:t>una superficie</a:t>
            </a:r>
            <a:endParaRPr lang="es-ES" sz="2000" b="1" dirty="0">
              <a:solidFill>
                <a:srgbClr val="0000FF"/>
              </a:solidFill>
              <a:latin typeface="Comic Sans MS" pitchFamily="66" charset="0"/>
            </a:endParaRPr>
          </a:p>
          <a:p>
            <a:r>
              <a:rPr lang="es-ES" sz="2000" b="1" dirty="0" smtClean="0">
                <a:solidFill>
                  <a:srgbClr val="0000FF"/>
                </a:solidFill>
                <a:latin typeface="Comic Sans MS" pitchFamily="66" charset="0"/>
              </a:rPr>
              <a:t>sólida </a:t>
            </a:r>
            <a:r>
              <a:rPr lang="es-ES" sz="2000" b="1" dirty="0">
                <a:solidFill>
                  <a:srgbClr val="0000FF"/>
                </a:solidFill>
                <a:latin typeface="Comic Sans MS" pitchFamily="66" charset="0"/>
              </a:rPr>
              <a:t>y nivelada antes de voltear. </a:t>
            </a:r>
            <a:r>
              <a:rPr lang="es-ES" sz="2000" b="1" dirty="0" smtClean="0">
                <a:solidFill>
                  <a:srgbClr val="0000FF"/>
                </a:solidFill>
                <a:latin typeface="Comic Sans MS" pitchFamily="66" charset="0"/>
              </a:rPr>
              <a:t>Maniobre con mucho cuidado el camión en la posición de volteo ya que a medida que </a:t>
            </a:r>
            <a:r>
              <a:rPr lang="es-ES" sz="2000" b="1" dirty="0">
                <a:solidFill>
                  <a:srgbClr val="0000FF"/>
                </a:solidFill>
                <a:latin typeface="Comic Sans MS" pitchFamily="66" charset="0"/>
              </a:rPr>
              <a:t>sube la tolva, el centro de gravedad del camión </a:t>
            </a:r>
            <a:r>
              <a:rPr lang="es-ES" sz="2000" b="1" dirty="0" smtClean="0">
                <a:solidFill>
                  <a:srgbClr val="0000FF"/>
                </a:solidFill>
                <a:latin typeface="Comic Sans MS" pitchFamily="66" charset="0"/>
              </a:rPr>
              <a:t>se desplazará</a:t>
            </a:r>
            <a:r>
              <a:rPr lang="es-ES" sz="2000" b="1" i="1" dirty="0" smtClean="0">
                <a:solidFill>
                  <a:srgbClr val="0000FF"/>
                </a:solidFill>
                <a:latin typeface="Comic Sans MS" pitchFamily="66" charset="0"/>
              </a:rPr>
              <a:t>.</a:t>
            </a:r>
          </a:p>
          <a:p>
            <a:endParaRPr lang="es-ES" sz="2000" i="1" dirty="0">
              <a:solidFill>
                <a:srgbClr val="0000FF"/>
              </a:solidFill>
              <a:latin typeface="Comic Sans MS" pitchFamily="66" charset="0"/>
            </a:endParaRPr>
          </a:p>
          <a:p>
            <a:endParaRPr lang="es-ES" sz="2000" i="1" dirty="0">
              <a:solidFill>
                <a:srgbClr val="0000FF"/>
              </a:solidFill>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p:cNvSpPr>
          <p:nvPr>
            <p:ph type="title" idx="4294967295"/>
          </p:nvPr>
        </p:nvSpPr>
        <p:spPr>
          <a:xfrm>
            <a:off x="142844" y="600075"/>
            <a:ext cx="9144000" cy="838200"/>
          </a:xfrm>
        </p:spPr>
        <p:txBody>
          <a:bodyPr/>
          <a:lstStyle/>
          <a:p>
            <a:pPr>
              <a:defRPr/>
            </a:pPr>
            <a:r>
              <a:rPr lang="es-ES_tradnl" sz="3200" b="1" dirty="0" smtClean="0">
                <a:solidFill>
                  <a:srgbClr val="3269FE"/>
                </a:solidFill>
                <a:latin typeface="Comic Sans MS" pitchFamily="66" charset="0"/>
              </a:rPr>
              <a:t>VELOCIDAD DE ACULATAMIENTO</a:t>
            </a:r>
            <a:endParaRPr lang="es-ES" sz="3200" b="1" dirty="0" smtClean="0">
              <a:solidFill>
                <a:srgbClr val="3269FE"/>
              </a:solidFill>
              <a:latin typeface="Comic Sans MS" pitchFamily="66" charset="0"/>
            </a:endParaRPr>
          </a:p>
        </p:txBody>
      </p:sp>
      <p:sp>
        <p:nvSpPr>
          <p:cNvPr id="356355" name="Rectangle 3"/>
          <p:cNvSpPr>
            <a:spLocks noGrp="1"/>
          </p:cNvSpPr>
          <p:nvPr>
            <p:ph type="body" idx="4294967295"/>
          </p:nvPr>
        </p:nvSpPr>
        <p:spPr>
          <a:xfrm>
            <a:off x="142844" y="2455876"/>
            <a:ext cx="8229600" cy="2901950"/>
          </a:xfrm>
        </p:spPr>
        <p:txBody>
          <a:bodyPr>
            <a:normAutofit lnSpcReduction="10000"/>
          </a:bodyPr>
          <a:lstStyle/>
          <a:p>
            <a:r>
              <a:rPr lang="es-ES_tradnl" sz="2400" dirty="0" smtClean="0">
                <a:solidFill>
                  <a:srgbClr val="0000FF"/>
                </a:solidFill>
                <a:latin typeface="Comic Sans MS" pitchFamily="66" charset="0"/>
              </a:rPr>
              <a:t>HAY QUE TENER EN CUENTA,  QUE LA BERMA O PRETIL DE SEGURIDAD EN LOS BOTADEROS, ES SOLO UN PUNTO DE REFERENCIA (NO HAY QUE APOYAR LAS RUEDAS),  Y DEBE ACERCASE  A UNA VELOCIDAD REDUCIDA.</a:t>
            </a:r>
          </a:p>
          <a:p>
            <a:pPr>
              <a:buNone/>
            </a:pPr>
            <a:endParaRPr lang="es-ES_tradnl" sz="2400" dirty="0" smtClean="0">
              <a:solidFill>
                <a:srgbClr val="0000FF"/>
              </a:solidFill>
              <a:latin typeface="Comic Sans MS" pitchFamily="66" charset="0"/>
            </a:endParaRPr>
          </a:p>
          <a:p>
            <a:r>
              <a:rPr lang="es-ES_tradnl" sz="2400" dirty="0" smtClean="0">
                <a:solidFill>
                  <a:srgbClr val="0000FF"/>
                </a:solidFill>
                <a:latin typeface="Comic Sans MS" pitchFamily="66" charset="0"/>
              </a:rPr>
              <a:t>ESTA NO LO DETENDRA EN CASO DE UNA EMERGENCIA.</a:t>
            </a:r>
            <a:endParaRPr lang="es-ES" sz="2400" dirty="0" smtClean="0">
              <a:solidFill>
                <a:srgbClr val="0000FF"/>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p:cNvSpPr>
          <p:nvPr>
            <p:ph type="title" idx="4294967295"/>
          </p:nvPr>
        </p:nvSpPr>
        <p:spPr>
          <a:xfrm>
            <a:off x="0" y="908050"/>
            <a:ext cx="9144000" cy="838200"/>
          </a:xfrm>
        </p:spPr>
        <p:txBody>
          <a:bodyPr>
            <a:normAutofit/>
          </a:bodyPr>
          <a:lstStyle/>
          <a:p>
            <a:pPr>
              <a:defRPr/>
            </a:pPr>
            <a:r>
              <a:rPr lang="es-ES_tradnl" sz="3000" b="1" dirty="0" smtClean="0">
                <a:solidFill>
                  <a:srgbClr val="3269FE"/>
                </a:solidFill>
                <a:latin typeface="Comic Sans MS" pitchFamily="66" charset="0"/>
              </a:rPr>
              <a:t>FASE FINAL DE DESCARGA EN BOTADERO</a:t>
            </a:r>
            <a:endParaRPr lang="es-ES" sz="3000" b="1" dirty="0" smtClean="0">
              <a:solidFill>
                <a:srgbClr val="3269FE"/>
              </a:solidFill>
              <a:latin typeface="Comic Sans MS" pitchFamily="66" charset="0"/>
            </a:endParaRPr>
          </a:p>
        </p:txBody>
      </p:sp>
      <p:sp>
        <p:nvSpPr>
          <p:cNvPr id="358403" name="Rectangle 3"/>
          <p:cNvSpPr>
            <a:spLocks noGrp="1"/>
          </p:cNvSpPr>
          <p:nvPr>
            <p:ph type="body" idx="4294967295"/>
          </p:nvPr>
        </p:nvSpPr>
        <p:spPr>
          <a:xfrm>
            <a:off x="142844" y="3286124"/>
            <a:ext cx="8229600" cy="1625600"/>
          </a:xfrm>
        </p:spPr>
        <p:txBody>
          <a:bodyPr/>
          <a:lstStyle/>
          <a:p>
            <a:pPr>
              <a:lnSpc>
                <a:spcPct val="70000"/>
              </a:lnSpc>
            </a:pPr>
            <a:r>
              <a:rPr lang="es-ES_tradnl" sz="2400" dirty="0" smtClean="0">
                <a:solidFill>
                  <a:srgbClr val="0000FF"/>
                </a:solidFill>
                <a:latin typeface="Comic Sans MS" pitchFamily="66" charset="0"/>
              </a:rPr>
              <a:t>EN CASO DE QUE NECESITE MOVERSE PARA</a:t>
            </a:r>
          </a:p>
          <a:p>
            <a:pPr>
              <a:lnSpc>
                <a:spcPct val="70000"/>
              </a:lnSpc>
            </a:pPr>
            <a:r>
              <a:rPr lang="es-ES_tradnl" sz="2400" dirty="0" smtClean="0">
                <a:solidFill>
                  <a:srgbClr val="0000FF"/>
                </a:solidFill>
                <a:latin typeface="Comic Sans MS" pitchFamily="66" charset="0"/>
              </a:rPr>
              <a:t>COMPLETAR LA DESCARGA,  UTILICE LA OPCION</a:t>
            </a:r>
          </a:p>
          <a:p>
            <a:pPr>
              <a:lnSpc>
                <a:spcPct val="70000"/>
              </a:lnSpc>
            </a:pPr>
            <a:r>
              <a:rPr lang="es-ES_tradnl" sz="2400" dirty="0" smtClean="0">
                <a:solidFill>
                  <a:srgbClr val="0000FF"/>
                </a:solidFill>
                <a:latin typeface="Comic Sans MS" pitchFamily="66" charset="0"/>
              </a:rPr>
              <a:t>DEL BOTON DE TOLVA ARRIBA,  Y DESPLACESE</a:t>
            </a:r>
          </a:p>
          <a:p>
            <a:pPr>
              <a:lnSpc>
                <a:spcPct val="70000"/>
              </a:lnSpc>
            </a:pPr>
            <a:r>
              <a:rPr lang="es-ES_tradnl" sz="2400" dirty="0" smtClean="0">
                <a:solidFill>
                  <a:srgbClr val="0000FF"/>
                </a:solidFill>
                <a:latin typeface="Comic Sans MS" pitchFamily="66" charset="0"/>
              </a:rPr>
              <a:t>SOLO LO NECESARIO.</a:t>
            </a:r>
            <a:endParaRPr lang="es-ES" sz="2400" dirty="0" smtClean="0">
              <a:solidFill>
                <a:srgbClr val="0000FF"/>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285750" y="428625"/>
            <a:ext cx="8358188" cy="3416320"/>
          </a:xfrm>
          <a:prstGeom prst="rect">
            <a:avLst/>
          </a:prstGeom>
          <a:noFill/>
          <a:ln w="9525">
            <a:noFill/>
            <a:miter lim="800000"/>
            <a:headEnd/>
            <a:tailEnd/>
          </a:ln>
        </p:spPr>
        <p:txBody>
          <a:bodyPr>
            <a:spAutoFit/>
          </a:bodyPr>
          <a:lstStyle/>
          <a:p>
            <a:r>
              <a:rPr lang="es-ES" sz="2400" dirty="0" smtClean="0">
                <a:solidFill>
                  <a:srgbClr val="0000FF"/>
                </a:solidFill>
                <a:latin typeface="Comic Sans MS" pitchFamily="66" charset="0"/>
                <a:ea typeface="Arial Unicode MS" pitchFamily="34" charset="-128"/>
                <a:cs typeface="Arial Unicode MS" pitchFamily="34" charset="-128"/>
              </a:rPr>
              <a:t>El </a:t>
            </a:r>
            <a:r>
              <a:rPr lang="es-ES" sz="2400" dirty="0">
                <a:solidFill>
                  <a:srgbClr val="0000FF"/>
                </a:solidFill>
                <a:latin typeface="Comic Sans MS" pitchFamily="66" charset="0"/>
                <a:ea typeface="Arial Unicode MS" pitchFamily="34" charset="-128"/>
                <a:cs typeface="Arial Unicode MS" pitchFamily="34" charset="-128"/>
              </a:rPr>
              <a:t>volteo de rocas muy grandes (10% de la carga útil o más) o de material pegajoso (cargas que no fluyen libremente desde la tolva) podría hacer que el material se mueva con demasiada rapidez y que la tolva se mueva en forma rápida y repentina. </a:t>
            </a:r>
          </a:p>
          <a:p>
            <a:r>
              <a:rPr lang="es-ES" sz="2400" dirty="0">
                <a:solidFill>
                  <a:srgbClr val="0000FF"/>
                </a:solidFill>
                <a:latin typeface="Comic Sans MS" pitchFamily="66" charset="0"/>
                <a:ea typeface="Arial Unicode MS" pitchFamily="34" charset="-128"/>
                <a:cs typeface="Arial Unicode MS" pitchFamily="34" charset="-128"/>
              </a:rPr>
              <a:t>Este movimiento repentino podría sacudir el camión violentamente y dañar al operador y/o a los cilindros de elevación, bastidor y/o pasadores de la bisagra de la </a:t>
            </a:r>
            <a:r>
              <a:rPr lang="es-ES" sz="2400" dirty="0" smtClean="0">
                <a:solidFill>
                  <a:srgbClr val="0000FF"/>
                </a:solidFill>
                <a:latin typeface="Comic Sans MS" pitchFamily="66" charset="0"/>
                <a:ea typeface="Arial Unicode MS" pitchFamily="34" charset="-128"/>
                <a:cs typeface="Arial Unicode MS" pitchFamily="34" charset="-128"/>
              </a:rPr>
              <a:t>tolva (siempre use su cinturón de seguridad).</a:t>
            </a:r>
            <a:endParaRPr lang="es-ES" sz="2400" dirty="0">
              <a:solidFill>
                <a:srgbClr val="0000FF"/>
              </a:solidFill>
              <a:latin typeface="Comic Sans MS" pitchFamily="66"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642974" y="520700"/>
            <a:ext cx="9144000" cy="838200"/>
          </a:xfrm>
        </p:spPr>
        <p:txBody>
          <a:bodyPr/>
          <a:lstStyle/>
          <a:p>
            <a:pPr>
              <a:defRPr/>
            </a:pPr>
            <a:r>
              <a:rPr lang="es-ES_tradnl" dirty="0"/>
              <a:t>              </a:t>
            </a:r>
            <a:r>
              <a:rPr lang="es-ES_tradnl" b="1" dirty="0"/>
              <a:t>ACARREO DE MATERIALES</a:t>
            </a:r>
            <a:endParaRPr lang="es-ES" b="1" dirty="0"/>
          </a:p>
        </p:txBody>
      </p:sp>
      <p:sp>
        <p:nvSpPr>
          <p:cNvPr id="890883" name="Rectangle 3"/>
          <p:cNvSpPr>
            <a:spLocks noGrp="1" noChangeArrowheads="1"/>
          </p:cNvSpPr>
          <p:nvPr>
            <p:ph type="body" idx="1"/>
          </p:nvPr>
        </p:nvSpPr>
        <p:spPr>
          <a:xfrm>
            <a:off x="457200" y="1727218"/>
            <a:ext cx="8229600" cy="4273550"/>
          </a:xfrm>
        </p:spPr>
        <p:txBody>
          <a:bodyPr/>
          <a:lstStyle/>
          <a:p>
            <a:pPr>
              <a:defRPr/>
            </a:pPr>
            <a:r>
              <a:rPr lang="es-ES_tradnl" sz="2000" b="1" dirty="0">
                <a:solidFill>
                  <a:srgbClr val="FF3300"/>
                </a:solidFill>
                <a:effectLst>
                  <a:outerShdw blurRad="38100" dist="38100" dir="2700000" algn="tl">
                    <a:srgbClr val="000000"/>
                  </a:outerShdw>
                </a:effectLst>
              </a:rPr>
              <a:t>LA OPERACION DE ACARREO,  ES DONDE OCURREN GENERALMENTE,  LOS INCIDENTES O ACCIDENTES DE MAYOR RIESGO Y QUE PUEDEN RESULTAR EN CONSECUENCIAS FATALES.</a:t>
            </a:r>
            <a:endParaRPr lang="es-ES" sz="2000" b="1" dirty="0">
              <a:solidFill>
                <a:srgbClr val="FF3300"/>
              </a:solidFill>
              <a:effectLst>
                <a:outerShdw blurRad="38100" dist="38100" dir="2700000" algn="tl">
                  <a:srgbClr val="000000"/>
                </a:outerShdw>
              </a:effectLst>
            </a:endParaRPr>
          </a:p>
        </p:txBody>
      </p:sp>
      <p:pic>
        <p:nvPicPr>
          <p:cNvPr id="340996" name="Picture 4" descr="foto03"/>
          <p:cNvPicPr>
            <a:picLocks noChangeAspect="1" noChangeArrowheads="1"/>
          </p:cNvPicPr>
          <p:nvPr/>
        </p:nvPicPr>
        <p:blipFill>
          <a:blip r:embed="rId2" cstate="print"/>
          <a:srcRect/>
          <a:stretch>
            <a:fillRect/>
          </a:stretch>
        </p:blipFill>
        <p:spPr bwMode="auto">
          <a:xfrm>
            <a:off x="266700" y="2990850"/>
            <a:ext cx="2651125" cy="3419475"/>
          </a:xfrm>
          <a:prstGeom prst="rect">
            <a:avLst/>
          </a:prstGeom>
          <a:noFill/>
          <a:ln w="9525">
            <a:noFill/>
            <a:miter lim="800000"/>
            <a:headEnd/>
            <a:tailEnd/>
          </a:ln>
        </p:spPr>
      </p:pic>
      <p:pic>
        <p:nvPicPr>
          <p:cNvPr id="340997" name="Picture 5" descr="foto02"/>
          <p:cNvPicPr>
            <a:picLocks noChangeAspect="1" noChangeArrowheads="1"/>
          </p:cNvPicPr>
          <p:nvPr/>
        </p:nvPicPr>
        <p:blipFill>
          <a:blip r:embed="rId3" cstate="print"/>
          <a:srcRect/>
          <a:stretch>
            <a:fillRect/>
          </a:stretch>
        </p:blipFill>
        <p:spPr bwMode="auto">
          <a:xfrm>
            <a:off x="3025775" y="3025775"/>
            <a:ext cx="2257425" cy="3384550"/>
          </a:xfrm>
          <a:prstGeom prst="rect">
            <a:avLst/>
          </a:prstGeom>
          <a:noFill/>
          <a:ln w="9525">
            <a:noFill/>
            <a:miter lim="800000"/>
            <a:headEnd/>
            <a:tailEnd/>
          </a:ln>
        </p:spPr>
      </p:pic>
      <p:pic>
        <p:nvPicPr>
          <p:cNvPr id="340998" name="Picture 8" descr="Cat 797 #2"/>
          <p:cNvPicPr>
            <a:picLocks noChangeAspect="1" noChangeArrowheads="1"/>
          </p:cNvPicPr>
          <p:nvPr/>
        </p:nvPicPr>
        <p:blipFill>
          <a:blip r:embed="rId4" cstate="print"/>
          <a:srcRect/>
          <a:stretch>
            <a:fillRect/>
          </a:stretch>
        </p:blipFill>
        <p:spPr bwMode="auto">
          <a:xfrm>
            <a:off x="5443538" y="3063875"/>
            <a:ext cx="3497262" cy="3360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1857388" y="393700"/>
            <a:ext cx="5286380" cy="838200"/>
          </a:xfrm>
        </p:spPr>
        <p:txBody>
          <a:bodyPr>
            <a:normAutofit fontScale="90000"/>
          </a:bodyPr>
          <a:lstStyle/>
          <a:p>
            <a:pPr>
              <a:defRPr/>
            </a:pPr>
            <a:r>
              <a:rPr lang="es-ES_tradnl" dirty="0"/>
              <a:t>                               </a:t>
            </a:r>
            <a:r>
              <a:rPr lang="es-ES_tradnl" b="1" dirty="0" smtClean="0"/>
              <a:t>TRANSPORTE</a:t>
            </a:r>
            <a:endParaRPr lang="es-ES" b="1" dirty="0"/>
          </a:p>
        </p:txBody>
      </p:sp>
      <p:sp>
        <p:nvSpPr>
          <p:cNvPr id="891907" name="Rectangle 3"/>
          <p:cNvSpPr>
            <a:spLocks noGrp="1" noChangeArrowheads="1"/>
          </p:cNvSpPr>
          <p:nvPr>
            <p:ph type="body" idx="1"/>
          </p:nvPr>
        </p:nvSpPr>
        <p:spPr>
          <a:xfrm>
            <a:off x="441325" y="1784350"/>
            <a:ext cx="8229600" cy="4525963"/>
          </a:xfrm>
        </p:spPr>
        <p:txBody>
          <a:bodyPr/>
          <a:lstStyle/>
          <a:p>
            <a:pPr>
              <a:defRPr/>
            </a:pPr>
            <a:r>
              <a:rPr lang="es-ES_tradnl" sz="2000" dirty="0">
                <a:solidFill>
                  <a:srgbClr val="0000FF"/>
                </a:solidFill>
                <a:effectLst>
                  <a:outerShdw blurRad="38100" dist="38100" dir="2700000" algn="tl">
                    <a:srgbClr val="000000"/>
                  </a:outerShdw>
                </a:effectLst>
              </a:rPr>
              <a:t>EN </a:t>
            </a:r>
            <a:r>
              <a:rPr lang="es-ES_tradnl" sz="2000" dirty="0" smtClean="0">
                <a:solidFill>
                  <a:srgbClr val="0000FF"/>
                </a:solidFill>
                <a:effectLst>
                  <a:outerShdw blurRad="38100" dist="38100" dir="2700000" algn="tl">
                    <a:srgbClr val="000000"/>
                  </a:outerShdw>
                </a:effectLst>
              </a:rPr>
              <a:t>EL TRASLADO </a:t>
            </a:r>
            <a:r>
              <a:rPr lang="es-ES_tradnl" sz="2000" dirty="0">
                <a:solidFill>
                  <a:srgbClr val="0000FF"/>
                </a:solidFill>
                <a:effectLst>
                  <a:outerShdw blurRad="38100" dist="38100" dir="2700000" algn="tl">
                    <a:srgbClr val="000000"/>
                  </a:outerShdw>
                </a:effectLst>
              </a:rPr>
              <a:t>O </a:t>
            </a:r>
            <a:r>
              <a:rPr lang="es-ES_tradnl" sz="2000" dirty="0" smtClean="0">
                <a:solidFill>
                  <a:srgbClr val="0000FF"/>
                </a:solidFill>
                <a:effectLst>
                  <a:outerShdw blurRad="38100" dist="38100" dir="2700000" algn="tl">
                    <a:srgbClr val="000000"/>
                  </a:outerShdw>
                </a:effectLst>
              </a:rPr>
              <a:t>ACARREO DE MATERIALES, </a:t>
            </a:r>
            <a:r>
              <a:rPr lang="es-ES_tradnl" sz="2000" dirty="0">
                <a:solidFill>
                  <a:srgbClr val="0000FF"/>
                </a:solidFill>
                <a:effectLst>
                  <a:outerShdw blurRad="38100" dist="38100" dir="2700000" algn="tl">
                    <a:srgbClr val="000000"/>
                  </a:outerShdw>
                </a:effectLst>
              </a:rPr>
              <a:t>SE DEBEN CONCIDERAR VARIOS CRITERIOS:</a:t>
            </a:r>
          </a:p>
          <a:p>
            <a:pPr>
              <a:defRPr/>
            </a:pPr>
            <a:endParaRPr lang="es-ES_tradnl" sz="2000" dirty="0">
              <a:solidFill>
                <a:srgbClr val="0000FF"/>
              </a:solidFill>
              <a:effectLst>
                <a:outerShdw blurRad="38100" dist="38100" dir="2700000" algn="tl">
                  <a:srgbClr val="000000"/>
                </a:outerShdw>
              </a:effectLst>
            </a:endParaRPr>
          </a:p>
          <a:p>
            <a:pPr>
              <a:defRPr/>
            </a:pPr>
            <a:r>
              <a:rPr lang="es-ES_tradnl" sz="2000" dirty="0">
                <a:solidFill>
                  <a:srgbClr val="0000FF"/>
                </a:solidFill>
                <a:effectLst>
                  <a:outerShdw blurRad="38100" dist="38100" dir="2700000" algn="tl">
                    <a:srgbClr val="000000"/>
                  </a:outerShdw>
                </a:effectLst>
              </a:rPr>
              <a:t>VELOCIDADES</a:t>
            </a:r>
          </a:p>
          <a:p>
            <a:pPr>
              <a:defRPr/>
            </a:pPr>
            <a:r>
              <a:rPr lang="es-ES_tradnl" sz="2000" dirty="0">
                <a:solidFill>
                  <a:srgbClr val="0000FF"/>
                </a:solidFill>
                <a:effectLst>
                  <a:outerShdw blurRad="38100" dist="38100" dir="2700000" algn="tl">
                    <a:srgbClr val="000000"/>
                  </a:outerShdw>
                </a:effectLst>
              </a:rPr>
              <a:t>ESPACIOS</a:t>
            </a:r>
          </a:p>
          <a:p>
            <a:pPr>
              <a:defRPr/>
            </a:pPr>
            <a:r>
              <a:rPr lang="es-ES_tradnl" sz="2000" dirty="0">
                <a:solidFill>
                  <a:srgbClr val="0000FF"/>
                </a:solidFill>
                <a:effectLst>
                  <a:outerShdw blurRad="38100" dist="38100" dir="2700000" algn="tl">
                    <a:srgbClr val="000000"/>
                  </a:outerShdw>
                </a:effectLst>
              </a:rPr>
              <a:t>CARGAS</a:t>
            </a:r>
          </a:p>
          <a:p>
            <a:pPr>
              <a:defRPr/>
            </a:pPr>
            <a:r>
              <a:rPr lang="es-ES_tradnl" sz="2000" dirty="0">
                <a:solidFill>
                  <a:srgbClr val="0000FF"/>
                </a:solidFill>
                <a:effectLst>
                  <a:outerShdw blurRad="38100" dist="38100" dir="2700000" algn="tl">
                    <a:srgbClr val="000000"/>
                  </a:outerShdw>
                </a:effectLst>
              </a:rPr>
              <a:t>PENDIENTES</a:t>
            </a:r>
          </a:p>
          <a:p>
            <a:pPr>
              <a:defRPr/>
            </a:pPr>
            <a:r>
              <a:rPr lang="es-ES_tradnl" sz="2000" dirty="0">
                <a:solidFill>
                  <a:srgbClr val="0000FF"/>
                </a:solidFill>
                <a:effectLst>
                  <a:outerShdw blurRad="38100" dist="38100" dir="2700000" algn="tl">
                    <a:srgbClr val="000000"/>
                  </a:outerShdw>
                </a:effectLst>
              </a:rPr>
              <a:t>ESTADO DE CAMINOS</a:t>
            </a:r>
          </a:p>
          <a:p>
            <a:pPr>
              <a:defRPr/>
            </a:pPr>
            <a:r>
              <a:rPr lang="es-ES_tradnl" sz="2000" dirty="0">
                <a:solidFill>
                  <a:srgbClr val="0000FF"/>
                </a:solidFill>
                <a:effectLst>
                  <a:outerShdw blurRad="38100" dist="38100" dir="2700000" algn="tl">
                    <a:srgbClr val="000000"/>
                  </a:outerShdw>
                </a:effectLst>
              </a:rPr>
              <a:t>OTROS VEHICULOS</a:t>
            </a:r>
          </a:p>
          <a:p>
            <a:pPr>
              <a:defRPr/>
            </a:pPr>
            <a:r>
              <a:rPr lang="es-ES_tradnl" sz="2000" dirty="0">
                <a:solidFill>
                  <a:srgbClr val="0000FF"/>
                </a:solidFill>
                <a:effectLst>
                  <a:outerShdw blurRad="38100" dist="38100" dir="2700000" algn="tl">
                    <a:srgbClr val="000000"/>
                  </a:outerShdw>
                </a:effectLst>
              </a:rPr>
              <a:t>CLIMA</a:t>
            </a:r>
            <a:endParaRPr lang="es-ES" sz="2000" dirty="0">
              <a:solidFill>
                <a:srgbClr val="0000FF"/>
              </a:solidFill>
              <a:effectLst>
                <a:outerShdw blurRad="38100" dist="38100" dir="2700000" algn="tl">
                  <a:srgbClr val="000000"/>
                </a:outerShdw>
              </a:effectLst>
            </a:endParaRPr>
          </a:p>
        </p:txBody>
      </p:sp>
      <p:graphicFrame>
        <p:nvGraphicFramePr>
          <p:cNvPr id="431105" name="Object 2"/>
          <p:cNvGraphicFramePr>
            <a:graphicFrameLocks noChangeAspect="1"/>
          </p:cNvGraphicFramePr>
          <p:nvPr/>
        </p:nvGraphicFramePr>
        <p:xfrm>
          <a:off x="3714744" y="2643182"/>
          <a:ext cx="5072098" cy="3857652"/>
        </p:xfrm>
        <a:graphic>
          <a:graphicData uri="http://schemas.openxmlformats.org/presentationml/2006/ole">
            <mc:AlternateContent xmlns:mc="http://schemas.openxmlformats.org/markup-compatibility/2006">
              <mc:Choice xmlns:v="urn:schemas-microsoft-com:vml" Requires="v">
                <p:oleObj spid="_x0000_s431113" name="Imagen de mapa de bits" r:id="rId3" imgW="2800741" imgH="2190476" progId="PBrush">
                  <p:embed/>
                </p:oleObj>
              </mc:Choice>
              <mc:Fallback>
                <p:oleObj name="Imagen de mapa de bits" r:id="rId3" imgW="2800741" imgH="2190476"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4" y="2643182"/>
                        <a:ext cx="5072098" cy="385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p:cNvSpPr>
          <p:nvPr>
            <p:ph type="title" idx="4294967295"/>
          </p:nvPr>
        </p:nvSpPr>
        <p:spPr>
          <a:xfrm>
            <a:off x="0" y="114300"/>
            <a:ext cx="9144000" cy="838200"/>
          </a:xfrm>
        </p:spPr>
        <p:txBody>
          <a:bodyPr/>
          <a:lstStyle/>
          <a:p>
            <a:pPr>
              <a:defRPr/>
            </a:pPr>
            <a:r>
              <a:rPr lang="es-ES_tradnl" sz="3200" b="1" dirty="0" smtClean="0">
                <a:solidFill>
                  <a:srgbClr val="3269FE"/>
                </a:solidFill>
                <a:latin typeface="Comic Sans MS" pitchFamily="66" charset="0"/>
              </a:rPr>
              <a:t>VELOCIDADES</a:t>
            </a:r>
            <a:endParaRPr lang="es-ES" sz="3200" b="1" dirty="0" smtClean="0">
              <a:solidFill>
                <a:srgbClr val="3269FE"/>
              </a:solidFill>
              <a:latin typeface="Comic Sans MS" pitchFamily="66" charset="0"/>
            </a:endParaRPr>
          </a:p>
        </p:txBody>
      </p:sp>
      <p:sp>
        <p:nvSpPr>
          <p:cNvPr id="20484" name="Rectangle 3"/>
          <p:cNvSpPr>
            <a:spLocks noGrp="1"/>
          </p:cNvSpPr>
          <p:nvPr>
            <p:ph type="body" sz="half" idx="4294967295"/>
          </p:nvPr>
        </p:nvSpPr>
        <p:spPr>
          <a:xfrm>
            <a:off x="142844" y="1403368"/>
            <a:ext cx="8429684" cy="4525962"/>
          </a:xfrm>
        </p:spPr>
        <p:txBody>
          <a:bodyPr/>
          <a:lstStyle/>
          <a:p>
            <a:r>
              <a:rPr lang="es-ES_tradnl" b="1" dirty="0" smtClean="0">
                <a:solidFill>
                  <a:srgbClr val="0000FF"/>
                </a:solidFill>
                <a:latin typeface="Comic Sans MS" pitchFamily="66" charset="0"/>
              </a:rPr>
              <a:t>NO EXCEDA LAS VELOCIDADES RECOMENDADA POR EL FABRICANTE.</a:t>
            </a:r>
          </a:p>
          <a:p>
            <a:endParaRPr lang="es-ES_tradnl" b="1" dirty="0" smtClean="0">
              <a:solidFill>
                <a:srgbClr val="0000FF"/>
              </a:solidFill>
              <a:latin typeface="Comic Sans MS" pitchFamily="66" charset="0"/>
            </a:endParaRPr>
          </a:p>
          <a:p>
            <a:endParaRPr lang="es-ES_tradnl" b="1" dirty="0" smtClean="0">
              <a:solidFill>
                <a:srgbClr val="0000FF"/>
              </a:solidFill>
              <a:latin typeface="Comic Sans MS" pitchFamily="66" charset="0"/>
            </a:endParaRPr>
          </a:p>
          <a:p>
            <a:pPr>
              <a:buFont typeface="Arial" pitchFamily="34" charset="0"/>
              <a:buNone/>
            </a:pPr>
            <a:endParaRPr lang="es-ES_tradnl" sz="1800" dirty="0" smtClean="0">
              <a:solidFill>
                <a:srgbClr val="0000FF"/>
              </a:solidFill>
              <a:latin typeface="Comic Sans MS" pitchFamily="66" charset="0"/>
            </a:endParaRPr>
          </a:p>
          <a:p>
            <a:r>
              <a:rPr lang="es-ES_tradnl" b="1" dirty="0" smtClean="0">
                <a:solidFill>
                  <a:srgbClr val="0000FF"/>
                </a:solidFill>
                <a:latin typeface="Comic Sans MS" pitchFamily="66" charset="0"/>
              </a:rPr>
              <a:t>ANTES ENFRENTAR UNA PENDIENTE PROGRAME ANTES EL RETARDO DINAMICO DE ACUERDO AL CUADRO RECOMENDADO POR EL FABRICANTE.</a:t>
            </a:r>
            <a:endParaRPr lang="es-ES" b="1" dirty="0" smtClean="0">
              <a:solidFill>
                <a:srgbClr val="0000FF"/>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p:cNvSpPr>
          <p:nvPr>
            <p:ph type="title" idx="4294967295"/>
          </p:nvPr>
        </p:nvSpPr>
        <p:spPr/>
        <p:txBody>
          <a:bodyPr/>
          <a:lstStyle/>
          <a:p>
            <a:pPr>
              <a:defRPr/>
            </a:pPr>
            <a:r>
              <a:rPr lang="es-ES_tradnl" sz="3200" b="1" dirty="0" smtClean="0">
                <a:solidFill>
                  <a:srgbClr val="3269FE"/>
                </a:solidFill>
                <a:latin typeface="Comic Sans MS" pitchFamily="66" charset="0"/>
              </a:rPr>
              <a:t>CONDUCIENDO</a:t>
            </a:r>
            <a:endParaRPr lang="es-ES" sz="3200" b="1" dirty="0" smtClean="0">
              <a:solidFill>
                <a:srgbClr val="3269FE"/>
              </a:solidFill>
              <a:latin typeface="Comic Sans MS" pitchFamily="66" charset="0"/>
            </a:endParaRPr>
          </a:p>
        </p:txBody>
      </p:sp>
      <p:sp>
        <p:nvSpPr>
          <p:cNvPr id="21508" name="Rectangle 3"/>
          <p:cNvSpPr>
            <a:spLocks noGrp="1"/>
          </p:cNvSpPr>
          <p:nvPr>
            <p:ph type="body" sz="half" idx="4294967295"/>
          </p:nvPr>
        </p:nvSpPr>
        <p:spPr>
          <a:xfrm>
            <a:off x="176210" y="1785926"/>
            <a:ext cx="4038600" cy="2868623"/>
          </a:xfrm>
        </p:spPr>
        <p:txBody>
          <a:bodyPr/>
          <a:lstStyle/>
          <a:p>
            <a:r>
              <a:rPr lang="es-ES_tradnl" sz="2400" dirty="0" smtClean="0">
                <a:solidFill>
                  <a:srgbClr val="0000FF"/>
                </a:solidFill>
                <a:latin typeface="Comic Sans MS" pitchFamily="66" charset="0"/>
              </a:rPr>
              <a:t>CONSIDERE :</a:t>
            </a:r>
          </a:p>
          <a:p>
            <a:r>
              <a:rPr lang="es-ES_tradnl" sz="2400" dirty="0" smtClean="0">
                <a:solidFill>
                  <a:srgbClr val="0000FF"/>
                </a:solidFill>
                <a:latin typeface="Comic Sans MS" pitchFamily="66" charset="0"/>
              </a:rPr>
              <a:t>ESTADO DE CAMINOS</a:t>
            </a:r>
          </a:p>
          <a:p>
            <a:r>
              <a:rPr lang="es-ES_tradnl" sz="2400" dirty="0" smtClean="0">
                <a:solidFill>
                  <a:srgbClr val="0000FF"/>
                </a:solidFill>
                <a:latin typeface="Comic Sans MS" pitchFamily="66" charset="0"/>
              </a:rPr>
              <a:t>CLIMA.</a:t>
            </a:r>
          </a:p>
          <a:p>
            <a:r>
              <a:rPr lang="es-ES_tradnl" sz="2400" dirty="0" smtClean="0">
                <a:solidFill>
                  <a:srgbClr val="0000FF"/>
                </a:solidFill>
                <a:latin typeface="Comic Sans MS" pitchFamily="66" charset="0"/>
              </a:rPr>
              <a:t>DÍA O NOCHE</a:t>
            </a:r>
          </a:p>
          <a:p>
            <a:r>
              <a:rPr lang="es-ES_tradnl" sz="2400" dirty="0" smtClean="0">
                <a:solidFill>
                  <a:srgbClr val="0000FF"/>
                </a:solidFill>
                <a:latin typeface="Comic Sans MS" pitchFamily="66" charset="0"/>
              </a:rPr>
              <a:t>POSICIÓN DEL SOL. ETC.</a:t>
            </a:r>
          </a:p>
          <a:p>
            <a:endParaRPr lang="es-ES" sz="2400" dirty="0" smtClean="0">
              <a:solidFill>
                <a:srgbClr val="0000FF"/>
              </a:solidFill>
              <a:latin typeface="Comic Sans MS" pitchFamily="66" charset="0"/>
            </a:endParaRPr>
          </a:p>
        </p:txBody>
      </p:sp>
      <p:graphicFrame>
        <p:nvGraphicFramePr>
          <p:cNvPr id="21506" name="Object 2"/>
          <p:cNvGraphicFramePr>
            <a:graphicFrameLocks noGrp="1" noChangeAspect="1"/>
          </p:cNvGraphicFramePr>
          <p:nvPr>
            <p:ph sz="half" idx="4294967295"/>
          </p:nvPr>
        </p:nvGraphicFramePr>
        <p:xfrm>
          <a:off x="4214810" y="1500175"/>
          <a:ext cx="4714908" cy="4286280"/>
        </p:xfrm>
        <a:graphic>
          <a:graphicData uri="http://schemas.openxmlformats.org/presentationml/2006/ole">
            <mc:AlternateContent xmlns:mc="http://schemas.openxmlformats.org/markup-compatibility/2006">
              <mc:Choice xmlns:v="urn:schemas-microsoft-com:vml" Requires="v">
                <p:oleObj spid="_x0000_s356362" name="Imagen de mapa de bits" r:id="rId3" imgW="5915851" imgH="4342857" progId="PBrush">
                  <p:embed/>
                </p:oleObj>
              </mc:Choice>
              <mc:Fallback>
                <p:oleObj name="Imagen de mapa de bits" r:id="rId3" imgW="5915851" imgH="4342857"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0" y="1500175"/>
                        <a:ext cx="4714908" cy="428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8520" y="2248272"/>
            <a:ext cx="7989168" cy="1828800"/>
          </a:xfrm>
        </p:spPr>
        <p:txBody>
          <a:bodyPr>
            <a:normAutofit/>
          </a:bodyPr>
          <a:lstStyle/>
          <a:p>
            <a:r>
              <a:rPr lang="es-ES" dirty="0"/>
              <a:t>UTILIZACIÓN DEL </a:t>
            </a:r>
            <a:r>
              <a:rPr lang="es-ES" dirty="0" smtClean="0"/>
              <a:t>TIEMPO</a:t>
            </a:r>
            <a:endParaRPr lang="es-CL" dirty="0"/>
          </a:p>
        </p:txBody>
      </p:sp>
      <p:sp>
        <p:nvSpPr>
          <p:cNvPr id="3" name="2 Subtítulo"/>
          <p:cNvSpPr>
            <a:spLocks noGrp="1"/>
          </p:cNvSpPr>
          <p:nvPr>
            <p:ph type="subTitle" idx="1"/>
          </p:nvPr>
        </p:nvSpPr>
        <p:spPr>
          <a:xfrm>
            <a:off x="2362200" y="5805264"/>
            <a:ext cx="6705600" cy="685800"/>
          </a:xfrm>
        </p:spPr>
        <p:txBody>
          <a:bodyPr>
            <a:noAutofit/>
          </a:bodyPr>
          <a:lstStyle/>
          <a:p>
            <a:r>
              <a:rPr lang="es-ES" sz="1900" b="1" dirty="0" smtClean="0">
                <a:solidFill>
                  <a:schemeClr val="tx1"/>
                </a:solidFill>
              </a:rPr>
              <a:t>E  INDICES  OPERACIONALES  DE   LOS </a:t>
            </a:r>
          </a:p>
          <a:p>
            <a:r>
              <a:rPr lang="es-ES" sz="1900" b="1" dirty="0" smtClean="0">
                <a:solidFill>
                  <a:schemeClr val="tx1"/>
                </a:solidFill>
              </a:rPr>
              <a:t>EQUIPOS MINEROS</a:t>
            </a:r>
            <a:endParaRPr lang="es-CL" sz="1900" b="1" dirty="0">
              <a:solidFill>
                <a:schemeClr val="tx1"/>
              </a:solidFill>
            </a:endParaRPr>
          </a:p>
        </p:txBody>
      </p:sp>
    </p:spTree>
    <p:extLst>
      <p:ext uri="{BB962C8B-B14F-4D97-AF65-F5344CB8AC3E}">
        <p14:creationId xmlns:p14="http://schemas.microsoft.com/office/powerpoint/2010/main" val="3606556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855663" y="1090613"/>
            <a:ext cx="6580187" cy="584200"/>
          </a:xfrm>
          <a:prstGeom prst="rect">
            <a:avLst/>
          </a:prstGeom>
          <a:noFill/>
          <a:ln w="9525">
            <a:noFill/>
            <a:miter lim="800000"/>
            <a:headEnd/>
            <a:tailEnd/>
          </a:ln>
        </p:spPr>
        <p:txBody>
          <a:bodyPr>
            <a:spAutoFit/>
          </a:bodyPr>
          <a:lstStyle/>
          <a:p>
            <a:pPr marL="352425" indent="-352425">
              <a:buFontTx/>
              <a:buChar char="•"/>
            </a:pPr>
            <a:r>
              <a:rPr lang="es-CL" sz="1600">
                <a:solidFill>
                  <a:srgbClr val="0000FF"/>
                </a:solidFill>
              </a:rPr>
              <a:t>Solo  personal capacitado autorizado puede operar el equipo.</a:t>
            </a:r>
          </a:p>
          <a:p>
            <a:pPr marL="352425" indent="-352425">
              <a:buFontTx/>
              <a:buChar char="•"/>
            </a:pPr>
            <a:endParaRPr lang="es-CL" sz="1600">
              <a:solidFill>
                <a:srgbClr val="0000FF"/>
              </a:solidFill>
            </a:endParaRPr>
          </a:p>
        </p:txBody>
      </p:sp>
      <p:sp>
        <p:nvSpPr>
          <p:cNvPr id="47107" name="Rectangle 4"/>
          <p:cNvSpPr>
            <a:spLocks noChangeArrowheads="1"/>
          </p:cNvSpPr>
          <p:nvPr/>
        </p:nvSpPr>
        <p:spPr bwMode="auto">
          <a:xfrm>
            <a:off x="468313" y="412750"/>
            <a:ext cx="7253287" cy="433388"/>
          </a:xfrm>
          <a:prstGeom prst="rect">
            <a:avLst/>
          </a:prstGeom>
          <a:noFill/>
          <a:ln w="9525">
            <a:noFill/>
            <a:miter lim="800000"/>
            <a:headEnd/>
            <a:tailEnd/>
          </a:ln>
        </p:spPr>
        <p:txBody>
          <a:bodyPr>
            <a:spAutoFit/>
          </a:bodyPr>
          <a:lstStyle/>
          <a:p>
            <a:pPr>
              <a:lnSpc>
                <a:spcPct val="80000"/>
              </a:lnSpc>
            </a:pPr>
            <a:r>
              <a:rPr lang="es-ES_tradnl" sz="2800" dirty="0">
                <a:solidFill>
                  <a:srgbClr val="0000FF"/>
                </a:solidFill>
              </a:rPr>
              <a:t>LA SEGURIDAD ES </a:t>
            </a:r>
            <a:r>
              <a:rPr lang="es-ES_tradnl" sz="2800" dirty="0" smtClean="0">
                <a:solidFill>
                  <a:srgbClr val="0000FF"/>
                </a:solidFill>
              </a:rPr>
              <a:t>LO MAS IMPORTANTE</a:t>
            </a:r>
            <a:endParaRPr lang="es-ES_tradnl" sz="2800" dirty="0">
              <a:solidFill>
                <a:srgbClr val="0000FF"/>
              </a:solidFill>
            </a:endParaRPr>
          </a:p>
        </p:txBody>
      </p:sp>
      <p:pic>
        <p:nvPicPr>
          <p:cNvPr id="47108" name="Picture 6" descr="camion_portada"/>
          <p:cNvPicPr>
            <a:picLocks noChangeAspect="1" noChangeArrowheads="1"/>
          </p:cNvPicPr>
          <p:nvPr/>
        </p:nvPicPr>
        <p:blipFill>
          <a:blip r:embed="rId3" cstate="print"/>
          <a:srcRect/>
          <a:stretch>
            <a:fillRect/>
          </a:stretch>
        </p:blipFill>
        <p:spPr bwMode="auto">
          <a:xfrm>
            <a:off x="1879600" y="2201863"/>
            <a:ext cx="5213350" cy="3911600"/>
          </a:xfrm>
          <a:prstGeom prst="rect">
            <a:avLst/>
          </a:prstGeom>
          <a:noFill/>
          <a:ln w="9525">
            <a:solidFill>
              <a:srgbClr val="1F497D"/>
            </a:solid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957536"/>
            <a:ext cx="8153400" cy="4495800"/>
          </a:xfrm>
        </p:spPr>
        <p:txBody>
          <a:bodyPr>
            <a:normAutofit/>
          </a:bodyPr>
          <a:lstStyle/>
          <a:p>
            <a:pPr algn="just"/>
            <a:r>
              <a:rPr lang="es-MX" sz="2400" dirty="0"/>
              <a:t>Los índices </a:t>
            </a:r>
            <a:r>
              <a:rPr lang="es-MX" sz="2400" dirty="0" smtClean="0"/>
              <a:t>operacionales (o </a:t>
            </a:r>
            <a:r>
              <a:rPr lang="es-MX" sz="2400" dirty="0"/>
              <a:t>indicadores</a:t>
            </a:r>
            <a:r>
              <a:rPr lang="es-MX" sz="2400" dirty="0" smtClean="0"/>
              <a:t>), </a:t>
            </a:r>
            <a:r>
              <a:rPr lang="es-MX" sz="2400" dirty="0"/>
              <a:t>en minería nos ayudan a:</a:t>
            </a:r>
          </a:p>
          <a:p>
            <a:pPr lvl="1" algn="just"/>
            <a:endParaRPr lang="es-MX" sz="2400" dirty="0"/>
          </a:p>
          <a:p>
            <a:pPr lvl="1" algn="just"/>
            <a:r>
              <a:rPr lang="es-MX" sz="2400" b="1" dirty="0"/>
              <a:t>Medir la efectividad de procesos ya existentes:</a:t>
            </a:r>
          </a:p>
          <a:p>
            <a:pPr lvl="2" algn="just"/>
            <a:r>
              <a:rPr lang="es-MX" sz="2400" dirty="0"/>
              <a:t>Identificar el estado del sistema</a:t>
            </a:r>
          </a:p>
          <a:p>
            <a:pPr lvl="2" algn="just"/>
            <a:r>
              <a:rPr lang="es-MX" sz="2400" dirty="0"/>
              <a:t>Comparar diseño/operación</a:t>
            </a:r>
          </a:p>
          <a:p>
            <a:pPr lvl="2" algn="just"/>
            <a:r>
              <a:rPr lang="es-MX" sz="2400" dirty="0"/>
              <a:t>Optimizar procesos</a:t>
            </a:r>
          </a:p>
          <a:p>
            <a:pPr lvl="1" algn="just">
              <a:buFont typeface="Wingdings" pitchFamily="2" charset="2"/>
              <a:buNone/>
            </a:pPr>
            <a:endParaRPr lang="es-MX" sz="2400" dirty="0"/>
          </a:p>
          <a:p>
            <a:pPr lvl="1" algn="just"/>
            <a:r>
              <a:rPr lang="es-MX" sz="2400" b="1" dirty="0"/>
              <a:t>Ingeniería de procesos </a:t>
            </a:r>
          </a:p>
          <a:p>
            <a:pPr lvl="2" algn="just"/>
            <a:r>
              <a:rPr lang="es-MX" sz="2400" dirty="0"/>
              <a:t>Determinar la flota de equipos</a:t>
            </a:r>
            <a:endParaRPr lang="es-CL" sz="2400" dirty="0"/>
          </a:p>
        </p:txBody>
      </p:sp>
      <p:sp>
        <p:nvSpPr>
          <p:cNvPr id="2" name="1 Título"/>
          <p:cNvSpPr>
            <a:spLocks noGrp="1"/>
          </p:cNvSpPr>
          <p:nvPr>
            <p:ph type="title"/>
          </p:nvPr>
        </p:nvSpPr>
        <p:spPr>
          <a:xfrm>
            <a:off x="683568" y="350168"/>
            <a:ext cx="8153400" cy="990600"/>
          </a:xfrm>
        </p:spPr>
        <p:txBody>
          <a:bodyPr/>
          <a:lstStyle/>
          <a:p>
            <a:r>
              <a:rPr lang="es-CL" b="1" dirty="0" smtClean="0"/>
              <a:t>INDICES  OPERACIONALES</a:t>
            </a:r>
            <a:endParaRPr lang="es-CL" b="1" dirty="0"/>
          </a:p>
        </p:txBody>
      </p:sp>
    </p:spTree>
    <p:extLst>
      <p:ext uri="{BB962C8B-B14F-4D97-AF65-F5344CB8AC3E}">
        <p14:creationId xmlns:p14="http://schemas.microsoft.com/office/powerpoint/2010/main" val="12215084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844824"/>
            <a:ext cx="8153400" cy="4495800"/>
          </a:xfrm>
        </p:spPr>
        <p:txBody>
          <a:bodyPr>
            <a:normAutofit/>
          </a:bodyPr>
          <a:lstStyle/>
          <a:p>
            <a:pPr algn="just">
              <a:buNone/>
            </a:pPr>
            <a:r>
              <a:rPr lang="es-ES" dirty="0" smtClean="0"/>
              <a:t>	</a:t>
            </a:r>
          </a:p>
          <a:p>
            <a:pPr algn="just">
              <a:buNone/>
            </a:pPr>
            <a:r>
              <a:rPr lang="es-ES" dirty="0" smtClean="0"/>
              <a:t>	</a:t>
            </a:r>
            <a:r>
              <a:rPr lang="es-ES" sz="3200" dirty="0" smtClean="0">
                <a:latin typeface="Bookman Old Style" pitchFamily="18" charset="0"/>
              </a:rPr>
              <a:t>El objetivo de los Índices Operacionales tiene relación con el </a:t>
            </a:r>
            <a:r>
              <a:rPr lang="es-ES" sz="3200" b="1" dirty="0" smtClean="0">
                <a:latin typeface="Bookman Old Style" pitchFamily="18" charset="0"/>
              </a:rPr>
              <a:t>uso, operación y mantención de los equipos mineros, </a:t>
            </a:r>
            <a:r>
              <a:rPr lang="es-ES" sz="3200" dirty="0" smtClean="0">
                <a:latin typeface="Bookman Old Style" pitchFamily="18" charset="0"/>
              </a:rPr>
              <a:t>con el fin de poder llegar al</a:t>
            </a:r>
            <a:r>
              <a:rPr lang="es-ES" sz="3200" b="1" dirty="0" smtClean="0">
                <a:latin typeface="Bookman Old Style" pitchFamily="18" charset="0"/>
              </a:rPr>
              <a:t> </a:t>
            </a:r>
            <a:r>
              <a:rPr lang="es-ES" sz="3200" dirty="0" smtClean="0">
                <a:latin typeface="Bookman Old Style" pitchFamily="18" charset="0"/>
              </a:rPr>
              <a:t>reemplazo oportuno y adecuado de estos. Lo anterior, también  es necesario  para estimar la producción de los equipos mineros.</a:t>
            </a:r>
            <a:endParaRPr lang="es-CL" dirty="0" smtClean="0">
              <a:latin typeface="Bookman Old Style" pitchFamily="18" charset="0"/>
            </a:endParaRPr>
          </a:p>
          <a:p>
            <a:pPr algn="just">
              <a:buNone/>
            </a:pPr>
            <a:endParaRPr lang="es-CL" dirty="0" smtClean="0"/>
          </a:p>
          <a:p>
            <a:pPr algn="just"/>
            <a:endParaRPr lang="es-CL" dirty="0"/>
          </a:p>
        </p:txBody>
      </p:sp>
      <p:sp>
        <p:nvSpPr>
          <p:cNvPr id="2" name="1 Título"/>
          <p:cNvSpPr>
            <a:spLocks noGrp="1"/>
          </p:cNvSpPr>
          <p:nvPr>
            <p:ph type="title"/>
          </p:nvPr>
        </p:nvSpPr>
        <p:spPr/>
        <p:txBody>
          <a:bodyPr/>
          <a:lstStyle/>
          <a:p>
            <a:pPr algn="ctr"/>
            <a:r>
              <a:rPr lang="es-CL" dirty="0" smtClean="0"/>
              <a:t>UTILIZACIÓN DEL TIEMPO</a:t>
            </a:r>
            <a:endParaRPr lang="es-CL" dirty="0"/>
          </a:p>
        </p:txBody>
      </p:sp>
    </p:spTree>
    <p:extLst>
      <p:ext uri="{BB962C8B-B14F-4D97-AF65-F5344CB8AC3E}">
        <p14:creationId xmlns:p14="http://schemas.microsoft.com/office/powerpoint/2010/main" val="6871976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5791200" y="6629400"/>
            <a:ext cx="3352800" cy="228600"/>
          </a:xfrm>
          <a:prstGeom prst="rect">
            <a:avLst/>
          </a:prstGeom>
          <a:solidFill>
            <a:srgbClr val="FFA210"/>
          </a:solidFill>
          <a:ln w="9525">
            <a:noFill/>
            <a:miter lim="800000"/>
            <a:headEnd/>
            <a:tailEnd/>
          </a:ln>
        </p:spPr>
        <p:txBody>
          <a:bodyPr wrap="none" anchor="ctr"/>
          <a:lstStyle/>
          <a:p>
            <a:pPr eaLnBrk="0" hangingPunct="0"/>
            <a:endParaRPr lang="es-ES" sz="2400">
              <a:latin typeface="Times" pitchFamily="18" charset="0"/>
              <a:ea typeface="MS PGothic" pitchFamily="34" charset="-128"/>
            </a:endParaRPr>
          </a:p>
        </p:txBody>
      </p:sp>
      <p:sp>
        <p:nvSpPr>
          <p:cNvPr id="12" name="11 CuadroTexto"/>
          <p:cNvSpPr txBox="1"/>
          <p:nvPr/>
        </p:nvSpPr>
        <p:spPr>
          <a:xfrm>
            <a:off x="357158" y="591524"/>
            <a:ext cx="8572560" cy="4247317"/>
          </a:xfrm>
          <a:prstGeom prst="rect">
            <a:avLst/>
          </a:prstGeom>
          <a:noFill/>
        </p:spPr>
        <p:txBody>
          <a:bodyPr wrap="square" rtlCol="0">
            <a:spAutoFit/>
          </a:bodyPr>
          <a:lstStyle/>
          <a:p>
            <a:r>
              <a:rPr lang="es-CL" b="1" dirty="0" smtClean="0"/>
              <a:t> </a:t>
            </a:r>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a:p>
            <a:endParaRPr lang="es-CL" dirty="0" smtClean="0"/>
          </a:p>
        </p:txBody>
      </p:sp>
      <p:pic>
        <p:nvPicPr>
          <p:cNvPr id="1026" name="Picture 2"/>
          <p:cNvPicPr>
            <a:picLocks noChangeAspect="1" noChangeArrowheads="1"/>
          </p:cNvPicPr>
          <p:nvPr/>
        </p:nvPicPr>
        <p:blipFill>
          <a:blip r:embed="rId2" cstate="print"/>
          <a:srcRect/>
          <a:stretch>
            <a:fillRect/>
          </a:stretch>
        </p:blipFill>
        <p:spPr bwMode="auto">
          <a:xfrm>
            <a:off x="214282" y="2564904"/>
            <a:ext cx="8750206" cy="3600400"/>
          </a:xfrm>
          <a:prstGeom prst="rect">
            <a:avLst/>
          </a:prstGeom>
          <a:noFill/>
          <a:ln w="9525">
            <a:noFill/>
            <a:miter lim="800000"/>
            <a:headEnd/>
            <a:tailEnd/>
          </a:ln>
          <a:effectLst/>
        </p:spPr>
      </p:pic>
      <p:sp>
        <p:nvSpPr>
          <p:cNvPr id="2" name="1 CuadroTexto"/>
          <p:cNvSpPr txBox="1"/>
          <p:nvPr/>
        </p:nvSpPr>
        <p:spPr>
          <a:xfrm>
            <a:off x="447675" y="550421"/>
            <a:ext cx="8248650" cy="646331"/>
          </a:xfrm>
          <a:prstGeom prst="rect">
            <a:avLst/>
          </a:prstGeom>
          <a:noFill/>
        </p:spPr>
        <p:txBody>
          <a:bodyPr wrap="square" rtlCol="0">
            <a:spAutoFit/>
          </a:bodyPr>
          <a:lstStyle/>
          <a:p>
            <a:pPr algn="ctr"/>
            <a:r>
              <a:rPr lang="es-CL" sz="3600" b="1" dirty="0" smtClean="0"/>
              <a:t>DISTRIBUCION DE TIEMPOS</a:t>
            </a:r>
            <a:endParaRPr lang="es-CL" sz="3600" b="1" dirty="0"/>
          </a:p>
        </p:txBody>
      </p:sp>
      <p:sp>
        <p:nvSpPr>
          <p:cNvPr id="3" name="2 CuadroTexto"/>
          <p:cNvSpPr txBox="1"/>
          <p:nvPr/>
        </p:nvSpPr>
        <p:spPr>
          <a:xfrm>
            <a:off x="214282" y="1691516"/>
            <a:ext cx="5221814" cy="369332"/>
          </a:xfrm>
          <a:prstGeom prst="rect">
            <a:avLst/>
          </a:prstGeom>
          <a:noFill/>
        </p:spPr>
        <p:txBody>
          <a:bodyPr wrap="square" rtlCol="0">
            <a:spAutoFit/>
          </a:bodyPr>
          <a:lstStyle/>
          <a:p>
            <a:r>
              <a:rPr lang="es-CL" b="1" dirty="0" smtClean="0"/>
              <a:t>TABLA ASARCO</a:t>
            </a:r>
            <a:endParaRPr lang="es-CL" b="1" dirty="0"/>
          </a:p>
        </p:txBody>
      </p:sp>
    </p:spTree>
    <p:extLst>
      <p:ext uri="{BB962C8B-B14F-4D97-AF65-F5344CB8AC3E}">
        <p14:creationId xmlns:p14="http://schemas.microsoft.com/office/powerpoint/2010/main" val="32082905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5791200" y="6629400"/>
            <a:ext cx="3352800" cy="228600"/>
          </a:xfrm>
          <a:prstGeom prst="rect">
            <a:avLst/>
          </a:prstGeom>
          <a:solidFill>
            <a:srgbClr val="FFA210"/>
          </a:solidFill>
          <a:ln w="9525">
            <a:noFill/>
            <a:miter lim="800000"/>
            <a:headEnd/>
            <a:tailEnd/>
          </a:ln>
        </p:spPr>
        <p:txBody>
          <a:bodyPr wrap="none" anchor="ctr"/>
          <a:lstStyle/>
          <a:p>
            <a:pPr eaLnBrk="0" hangingPunct="0"/>
            <a:endParaRPr lang="es-ES" sz="2400">
              <a:latin typeface="Times" pitchFamily="18" charset="0"/>
              <a:ea typeface="MS PGothic" pitchFamily="34" charset="-128"/>
            </a:endParaRPr>
          </a:p>
        </p:txBody>
      </p:sp>
      <p:sp>
        <p:nvSpPr>
          <p:cNvPr id="12" name="11 CuadroTexto"/>
          <p:cNvSpPr txBox="1"/>
          <p:nvPr/>
        </p:nvSpPr>
        <p:spPr>
          <a:xfrm>
            <a:off x="251520" y="620688"/>
            <a:ext cx="8643998" cy="5647700"/>
          </a:xfrm>
          <a:prstGeom prst="rect">
            <a:avLst/>
          </a:prstGeom>
          <a:noFill/>
        </p:spPr>
        <p:txBody>
          <a:bodyPr wrap="square" rtlCol="0">
            <a:spAutoFit/>
          </a:bodyPr>
          <a:lstStyle/>
          <a:p>
            <a:r>
              <a:rPr lang="es-CL" sz="2400" b="1" dirty="0" smtClean="0"/>
              <a:t>DEFINICIONES</a:t>
            </a:r>
          </a:p>
          <a:p>
            <a:endParaRPr lang="es-CL" b="1" dirty="0"/>
          </a:p>
          <a:p>
            <a:endParaRPr lang="es-CL" b="1" dirty="0" smtClean="0"/>
          </a:p>
          <a:p>
            <a:endParaRPr lang="es-CL" b="1" dirty="0" smtClean="0"/>
          </a:p>
          <a:p>
            <a:r>
              <a:rPr lang="es-CL" b="1" dirty="0" smtClean="0"/>
              <a:t>Tiempo Nominal: </a:t>
            </a:r>
            <a:r>
              <a:rPr lang="es-CL" dirty="0" smtClean="0"/>
              <a:t>Corresponde al tiempo total del periodo (tiempo disponible mas el tiempo fuera de servicio).</a:t>
            </a:r>
          </a:p>
          <a:p>
            <a:endParaRPr lang="es-CL" dirty="0" smtClean="0"/>
          </a:p>
          <a:p>
            <a:r>
              <a:rPr lang="es-CL" b="1" dirty="0" smtClean="0"/>
              <a:t>Tiempo Disponible: </a:t>
            </a:r>
            <a:r>
              <a:rPr lang="es-CL" dirty="0" smtClean="0"/>
              <a:t>Corresponde al tiempo en que el equipo esta mecánicamente habilitado para trabajar.</a:t>
            </a:r>
          </a:p>
          <a:p>
            <a:endParaRPr lang="es-CL" dirty="0" smtClean="0"/>
          </a:p>
          <a:p>
            <a:r>
              <a:rPr lang="es-CL" b="1" dirty="0" smtClean="0"/>
              <a:t>Tiempo Fuera de Servicio:</a:t>
            </a:r>
            <a:r>
              <a:rPr lang="es-CL" dirty="0" smtClean="0"/>
              <a:t> Corresponde al tiempo en que un equipo no se encuentra disponible para realizar sus funciones por presentar fallas o por ser entregado a mantención o reparación.</a:t>
            </a:r>
          </a:p>
          <a:p>
            <a:endParaRPr lang="es-CL" dirty="0" smtClean="0"/>
          </a:p>
          <a:p>
            <a:r>
              <a:rPr lang="es-CL" b="1" dirty="0" smtClean="0"/>
              <a:t>Tiempo Operativo:</a:t>
            </a:r>
            <a:r>
              <a:rPr lang="es-CL" dirty="0" smtClean="0"/>
              <a:t> Corresponde al tiempo en que el equipo se encuentra con operador y realizando alguna labor (en este tiempo, el equipo puede estar en efectivo, (trabajando para lo cual fue diseñado), en esperas y en demoras (programadas y no </a:t>
            </a:r>
            <a:r>
              <a:rPr lang="es-CL" dirty="0" smtClean="0">
                <a:solidFill>
                  <a:schemeClr val="bg1"/>
                </a:solidFill>
              </a:rPr>
              <a:t>programadas).</a:t>
            </a:r>
          </a:p>
          <a:p>
            <a:r>
              <a:rPr lang="es-CL" sz="1600" dirty="0" smtClean="0"/>
              <a:t>         </a:t>
            </a:r>
          </a:p>
          <a:p>
            <a:r>
              <a:rPr lang="es-CL" sz="1500" dirty="0" smtClean="0"/>
              <a:t> </a:t>
            </a:r>
          </a:p>
        </p:txBody>
      </p:sp>
    </p:spTree>
    <p:extLst>
      <p:ext uri="{BB962C8B-B14F-4D97-AF65-F5344CB8AC3E}">
        <p14:creationId xmlns:p14="http://schemas.microsoft.com/office/powerpoint/2010/main" val="13020185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5791200" y="6629400"/>
            <a:ext cx="3352800" cy="228600"/>
          </a:xfrm>
          <a:prstGeom prst="rect">
            <a:avLst/>
          </a:prstGeom>
          <a:solidFill>
            <a:srgbClr val="FFA210"/>
          </a:solidFill>
          <a:ln w="9525">
            <a:noFill/>
            <a:miter lim="800000"/>
            <a:headEnd/>
            <a:tailEnd/>
          </a:ln>
        </p:spPr>
        <p:txBody>
          <a:bodyPr wrap="none" anchor="ctr"/>
          <a:lstStyle/>
          <a:p>
            <a:pPr eaLnBrk="0" hangingPunct="0"/>
            <a:endParaRPr lang="es-ES" sz="2400">
              <a:latin typeface="Times" pitchFamily="18" charset="0"/>
              <a:ea typeface="MS PGothic" pitchFamily="34" charset="-128"/>
            </a:endParaRPr>
          </a:p>
        </p:txBody>
      </p:sp>
      <p:sp>
        <p:nvSpPr>
          <p:cNvPr id="12" name="11 CuadroTexto"/>
          <p:cNvSpPr txBox="1"/>
          <p:nvPr/>
        </p:nvSpPr>
        <p:spPr>
          <a:xfrm>
            <a:off x="251520" y="332656"/>
            <a:ext cx="8643998" cy="4416594"/>
          </a:xfrm>
          <a:prstGeom prst="rect">
            <a:avLst/>
          </a:prstGeom>
          <a:noFill/>
        </p:spPr>
        <p:txBody>
          <a:bodyPr wrap="square" rtlCol="0">
            <a:spAutoFit/>
          </a:bodyPr>
          <a:lstStyle/>
          <a:p>
            <a:r>
              <a:rPr lang="es-CL" sz="1600" dirty="0" smtClean="0"/>
              <a:t>         </a:t>
            </a:r>
          </a:p>
          <a:p>
            <a:r>
              <a:rPr lang="es-CL" b="1" dirty="0" smtClean="0"/>
              <a:t>Tiempo Reservas:</a:t>
            </a:r>
            <a:r>
              <a:rPr lang="es-CL" dirty="0" smtClean="0"/>
              <a:t> Corresponde al tiempo en que un equipo se encuentra mecánicamente habilitado para trabajar, pero no esta siendo utilizado en la operación </a:t>
            </a:r>
            <a:r>
              <a:rPr lang="es-CL" b="1" dirty="0" smtClean="0"/>
              <a:t>(Equipo en Reserva, significa, equipo con motor apagado).</a:t>
            </a:r>
          </a:p>
          <a:p>
            <a:r>
              <a:rPr lang="es-CL" dirty="0" smtClean="0"/>
              <a:t>   </a:t>
            </a:r>
          </a:p>
          <a:p>
            <a:r>
              <a:rPr lang="es-CL" b="1" dirty="0" smtClean="0"/>
              <a:t>Tiempo Efectivo:</a:t>
            </a:r>
            <a:r>
              <a:rPr lang="es-CL" dirty="0" smtClean="0"/>
              <a:t> Corresponde al tiempo en que el equipo se encuentra efectivamente realizando las labores para lo cual fue diseñado.</a:t>
            </a:r>
          </a:p>
          <a:p>
            <a:endParaRPr lang="es-CL" dirty="0"/>
          </a:p>
          <a:p>
            <a:r>
              <a:rPr lang="es-CL" b="1" dirty="0"/>
              <a:t>Perdidas Operacionales:</a:t>
            </a:r>
            <a:r>
              <a:rPr lang="es-CL" dirty="0"/>
              <a:t> Corresponde a los tiempos de espera que tienen los camiones en los botaderos, para vaciar y en las frentes de carguío, para cargar. Respecto a las palas, es el tiempo de espera por camión.</a:t>
            </a:r>
          </a:p>
          <a:p>
            <a:endParaRPr lang="es-CL" dirty="0"/>
          </a:p>
          <a:p>
            <a:r>
              <a:rPr lang="es-CL" b="1" dirty="0"/>
              <a:t>Demoras:</a:t>
            </a:r>
            <a:r>
              <a:rPr lang="es-CL" dirty="0"/>
              <a:t> Corresponde a todas las interrupciones acontecidas en el proceso productivo. Se dividen en demoras programadas y demoras no programadas.   </a:t>
            </a:r>
          </a:p>
          <a:p>
            <a:endParaRPr lang="es-CL" sz="1600" dirty="0" smtClean="0"/>
          </a:p>
          <a:p>
            <a:r>
              <a:rPr lang="es-CL" sz="1500" dirty="0" smtClean="0"/>
              <a:t> </a:t>
            </a:r>
          </a:p>
        </p:txBody>
      </p:sp>
    </p:spTree>
    <p:extLst>
      <p:ext uri="{BB962C8B-B14F-4D97-AF65-F5344CB8AC3E}">
        <p14:creationId xmlns:p14="http://schemas.microsoft.com/office/powerpoint/2010/main" val="10213599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3"/>
          <p:cNvSpPr txBox="1">
            <a:spLocks noChangeArrowheads="1"/>
          </p:cNvSpPr>
          <p:nvPr/>
        </p:nvSpPr>
        <p:spPr bwMode="auto">
          <a:xfrm>
            <a:off x="1016198" y="323945"/>
            <a:ext cx="65801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_tradnl" sz="3200" b="1" dirty="0" smtClean="0">
                <a:latin typeface="Verdana" pitchFamily="34" charset="0"/>
              </a:rPr>
              <a:t>Índices Operacionales </a:t>
            </a:r>
            <a:endParaRPr lang="es-ES_tradnl" sz="3200" dirty="0"/>
          </a:p>
        </p:txBody>
      </p:sp>
      <p:graphicFrame>
        <p:nvGraphicFramePr>
          <p:cNvPr id="1026" name="Object 4"/>
          <p:cNvGraphicFramePr>
            <a:graphicFrameLocks noChangeAspect="1"/>
          </p:cNvGraphicFramePr>
          <p:nvPr>
            <p:extLst>
              <p:ext uri="{D42A27DB-BD31-4B8C-83A1-F6EECF244321}">
                <p14:modId xmlns:p14="http://schemas.microsoft.com/office/powerpoint/2010/main" val="3961304587"/>
              </p:ext>
            </p:extLst>
          </p:nvPr>
        </p:nvGraphicFramePr>
        <p:xfrm>
          <a:off x="390534" y="1698625"/>
          <a:ext cx="5572125" cy="5159375"/>
        </p:xfrm>
        <a:graphic>
          <a:graphicData uri="http://schemas.openxmlformats.org/presentationml/2006/ole">
            <mc:AlternateContent xmlns:mc="http://schemas.openxmlformats.org/markup-compatibility/2006">
              <mc:Choice xmlns:v="urn:schemas-microsoft-com:vml" Requires="v">
                <p:oleObj spid="_x0000_s432131" name="Documento" r:id="rId3" imgW="5617209" imgH="5691673" progId="Word.Document.8">
                  <p:embed/>
                </p:oleObj>
              </mc:Choice>
              <mc:Fallback>
                <p:oleObj name="Documento" r:id="rId3" imgW="5617209" imgH="569167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34" y="1698625"/>
                        <a:ext cx="5572125"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4 CuadroTexto"/>
          <p:cNvSpPr txBox="1">
            <a:spLocks noChangeArrowheads="1"/>
          </p:cNvSpPr>
          <p:nvPr/>
        </p:nvSpPr>
        <p:spPr bwMode="auto">
          <a:xfrm>
            <a:off x="5929313" y="2263775"/>
            <a:ext cx="3244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L" sz="1400" b="1"/>
              <a:t> = Tiempo Disponible / Tiempo Nominal</a:t>
            </a:r>
          </a:p>
        </p:txBody>
      </p:sp>
      <p:sp>
        <p:nvSpPr>
          <p:cNvPr id="1030" name="5 CuadroTexto"/>
          <p:cNvSpPr txBox="1">
            <a:spLocks noChangeArrowheads="1"/>
          </p:cNvSpPr>
          <p:nvPr/>
        </p:nvSpPr>
        <p:spPr bwMode="auto">
          <a:xfrm>
            <a:off x="6340475" y="4714875"/>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L" sz="1800" b="1"/>
              <a:t>El mas importante</a:t>
            </a:r>
          </a:p>
        </p:txBody>
      </p:sp>
    </p:spTree>
    <p:extLst>
      <p:ext uri="{BB962C8B-B14F-4D97-AF65-F5344CB8AC3E}">
        <p14:creationId xmlns:p14="http://schemas.microsoft.com/office/powerpoint/2010/main" val="12978493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3"/>
          <p:cNvSpPr txBox="1">
            <a:spLocks noChangeArrowheads="1"/>
          </p:cNvSpPr>
          <p:nvPr/>
        </p:nvSpPr>
        <p:spPr bwMode="auto">
          <a:xfrm>
            <a:off x="2051720" y="332656"/>
            <a:ext cx="525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_tradnl" sz="3200" b="1" dirty="0" smtClean="0">
                <a:latin typeface="Verdana" pitchFamily="34" charset="0"/>
              </a:rPr>
              <a:t>Índices Operacionales</a:t>
            </a:r>
            <a:endParaRPr lang="es-ES_tradnl" sz="3200" dirty="0"/>
          </a:p>
        </p:txBody>
      </p:sp>
      <p:graphicFrame>
        <p:nvGraphicFramePr>
          <p:cNvPr id="2050" name="Object 4"/>
          <p:cNvGraphicFramePr>
            <a:graphicFrameLocks noChangeAspect="1"/>
          </p:cNvGraphicFramePr>
          <p:nvPr>
            <p:extLst>
              <p:ext uri="{D42A27DB-BD31-4B8C-83A1-F6EECF244321}">
                <p14:modId xmlns:p14="http://schemas.microsoft.com/office/powerpoint/2010/main" val="1596361267"/>
              </p:ext>
            </p:extLst>
          </p:nvPr>
        </p:nvGraphicFramePr>
        <p:xfrm>
          <a:off x="1907704" y="1412776"/>
          <a:ext cx="5943600" cy="4914900"/>
        </p:xfrm>
        <a:graphic>
          <a:graphicData uri="http://schemas.openxmlformats.org/presentationml/2006/ole">
            <mc:AlternateContent xmlns:mc="http://schemas.openxmlformats.org/markup-compatibility/2006">
              <mc:Choice xmlns:v="urn:schemas-microsoft-com:vml" Requires="v">
                <p:oleObj spid="_x0000_s433155" name="Documento" r:id="rId3" imgW="5686560" imgH="5316480" progId="Word.Document.8">
                  <p:embed/>
                </p:oleObj>
              </mc:Choice>
              <mc:Fallback>
                <p:oleObj name="Documento" r:id="rId3" imgW="5686560" imgH="53164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412776"/>
                        <a:ext cx="59436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4 CuadroTexto"/>
          <p:cNvSpPr txBox="1">
            <a:spLocks noChangeArrowheads="1"/>
          </p:cNvSpPr>
          <p:nvPr/>
        </p:nvSpPr>
        <p:spPr bwMode="auto">
          <a:xfrm>
            <a:off x="1915170" y="5661248"/>
            <a:ext cx="654526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s-CL" sz="1900" u="sng" dirty="0"/>
              <a:t>Porcentaje de Reserva</a:t>
            </a:r>
            <a:r>
              <a:rPr lang="es-CL" sz="1900" dirty="0"/>
              <a:t>: </a:t>
            </a:r>
            <a:r>
              <a:rPr lang="es-CL" sz="1600" dirty="0"/>
              <a:t>Indica el % del tiempo disponible del activo</a:t>
            </a:r>
          </a:p>
          <a:p>
            <a:r>
              <a:rPr lang="es-CL" sz="1600" dirty="0"/>
              <a:t>En que este se presenta en reserva = </a:t>
            </a:r>
            <a:r>
              <a:rPr lang="es-CL" sz="1600" b="1" dirty="0"/>
              <a:t>Tiempo Reserva / Tiempo Disponible</a:t>
            </a:r>
            <a:r>
              <a:rPr lang="es-CL" sz="1600" dirty="0"/>
              <a:t>  </a:t>
            </a:r>
          </a:p>
        </p:txBody>
      </p:sp>
    </p:spTree>
    <p:extLst>
      <p:ext uri="{BB962C8B-B14F-4D97-AF65-F5344CB8AC3E}">
        <p14:creationId xmlns:p14="http://schemas.microsoft.com/office/powerpoint/2010/main" val="26762872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3"/>
          <p:cNvSpPr txBox="1">
            <a:spLocks noChangeArrowheads="1"/>
          </p:cNvSpPr>
          <p:nvPr/>
        </p:nvSpPr>
        <p:spPr bwMode="auto">
          <a:xfrm>
            <a:off x="2051720" y="332656"/>
            <a:ext cx="525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_tradnl" sz="3200" b="1" dirty="0" smtClean="0">
                <a:latin typeface="Verdana" pitchFamily="34" charset="0"/>
              </a:rPr>
              <a:t>EJERCICIOS</a:t>
            </a:r>
            <a:endParaRPr lang="es-ES_tradnl" sz="3200" dirty="0"/>
          </a:p>
        </p:txBody>
      </p:sp>
      <p:sp>
        <p:nvSpPr>
          <p:cNvPr id="2" name="1 Rectángulo"/>
          <p:cNvSpPr/>
          <p:nvPr/>
        </p:nvSpPr>
        <p:spPr>
          <a:xfrm>
            <a:off x="755576" y="1700808"/>
            <a:ext cx="7704856" cy="4093428"/>
          </a:xfrm>
          <a:prstGeom prst="rect">
            <a:avLst/>
          </a:prstGeom>
        </p:spPr>
        <p:txBody>
          <a:bodyPr wrap="square">
            <a:spAutoFit/>
          </a:bodyPr>
          <a:lstStyle/>
          <a:p>
            <a:pPr algn="just">
              <a:spcAft>
                <a:spcPts val="0"/>
              </a:spcAft>
            </a:pPr>
            <a:r>
              <a:rPr lang="es-ES" sz="2000" dirty="0" smtClean="0">
                <a:latin typeface="Times New Roman"/>
                <a:ea typeface="Times New Roman"/>
              </a:rPr>
              <a:t>1.- Si </a:t>
            </a:r>
            <a:r>
              <a:rPr lang="es-ES" sz="2000" dirty="0">
                <a:latin typeface="Times New Roman"/>
                <a:ea typeface="Times New Roman"/>
              </a:rPr>
              <a:t>la disponibilidad diaria de una flota de camiones (10), es de un 85%, Cual es el tiempo disponible </a:t>
            </a:r>
            <a:r>
              <a:rPr lang="es-ES" sz="2000" dirty="0" smtClean="0">
                <a:latin typeface="Times New Roman"/>
                <a:ea typeface="Times New Roman"/>
              </a:rPr>
              <a:t>?.</a:t>
            </a:r>
          </a:p>
          <a:p>
            <a:pPr algn="just">
              <a:spcAft>
                <a:spcPts val="0"/>
              </a:spcAft>
            </a:pPr>
            <a:endParaRPr lang="es-ES" sz="2000" dirty="0">
              <a:effectLst/>
              <a:latin typeface="Times New Roman"/>
              <a:ea typeface="Times New Roman"/>
            </a:endParaRPr>
          </a:p>
          <a:p>
            <a:pPr algn="just">
              <a:spcAft>
                <a:spcPts val="0"/>
              </a:spcAft>
            </a:pPr>
            <a:r>
              <a:rPr lang="es-ES" sz="2000" dirty="0" smtClean="0">
                <a:latin typeface="Times New Roman" pitchFamily="18" charset="0"/>
                <a:ea typeface="Times New Roman"/>
                <a:cs typeface="Times New Roman" pitchFamily="18" charset="0"/>
              </a:rPr>
              <a:t>2.- </a:t>
            </a:r>
            <a:r>
              <a:rPr lang="es-ES" sz="2000" dirty="0">
                <a:latin typeface="Times New Roman" pitchFamily="18" charset="0"/>
                <a:cs typeface="Times New Roman" pitchFamily="18" charset="0"/>
              </a:rPr>
              <a:t>Con el valor del tiempo disponible del ejercicio </a:t>
            </a:r>
            <a:r>
              <a:rPr lang="es-ES" sz="2000" dirty="0" smtClean="0">
                <a:latin typeface="Times New Roman" pitchFamily="18" charset="0"/>
                <a:cs typeface="Times New Roman" pitchFamily="18" charset="0"/>
              </a:rPr>
              <a:t>1, </a:t>
            </a:r>
            <a:r>
              <a:rPr lang="es-ES" sz="2000" dirty="0">
                <a:latin typeface="Times New Roman" pitchFamily="18" charset="0"/>
                <a:cs typeface="Times New Roman" pitchFamily="18" charset="0"/>
              </a:rPr>
              <a:t>calcule el tiempo efectivo de la flota de camiones (10), si queremos tener una utilización efectiva del 70</a:t>
            </a:r>
            <a:r>
              <a:rPr lang="es-ES" sz="2000" dirty="0" smtClean="0">
                <a:latin typeface="Times New Roman" pitchFamily="18" charset="0"/>
                <a:cs typeface="Times New Roman" pitchFamily="18" charset="0"/>
              </a:rPr>
              <a:t>%</a:t>
            </a:r>
          </a:p>
          <a:p>
            <a:pPr algn="just">
              <a:spcAft>
                <a:spcPts val="0"/>
              </a:spcAft>
            </a:pPr>
            <a:endParaRPr lang="es-ES" sz="2000" dirty="0">
              <a:effectLst/>
              <a:latin typeface="Times New Roman" pitchFamily="18" charset="0"/>
              <a:ea typeface="Times New Roman"/>
              <a:cs typeface="Times New Roman" pitchFamily="18" charset="0"/>
            </a:endParaRPr>
          </a:p>
          <a:p>
            <a:pPr algn="just">
              <a:spcAft>
                <a:spcPts val="0"/>
              </a:spcAft>
            </a:pPr>
            <a:r>
              <a:rPr lang="es-ES" sz="2000" dirty="0">
                <a:latin typeface="Times New Roman" pitchFamily="18" charset="0"/>
                <a:ea typeface="Times New Roman"/>
                <a:cs typeface="Times New Roman" pitchFamily="18" charset="0"/>
              </a:rPr>
              <a:t>3.- Si el tiempo disponible </a:t>
            </a:r>
            <a:r>
              <a:rPr lang="es-ES" sz="2000" dirty="0" smtClean="0">
                <a:latin typeface="Times New Roman" pitchFamily="18" charset="0"/>
                <a:ea typeface="Times New Roman"/>
                <a:cs typeface="Times New Roman" pitchFamily="18" charset="0"/>
              </a:rPr>
              <a:t>(1 turno), </a:t>
            </a:r>
            <a:r>
              <a:rPr lang="es-ES" sz="2000" dirty="0">
                <a:latin typeface="Times New Roman" pitchFamily="18" charset="0"/>
                <a:ea typeface="Times New Roman"/>
                <a:cs typeface="Times New Roman" pitchFamily="18" charset="0"/>
              </a:rPr>
              <a:t>de una flota de camiones (20), es de 160 horas. Calcule la Disponibilidad de la flota </a:t>
            </a:r>
            <a:r>
              <a:rPr lang="es-ES" sz="2000" dirty="0" smtClean="0">
                <a:latin typeface="Times New Roman" pitchFamily="18" charset="0"/>
                <a:ea typeface="Times New Roman"/>
                <a:cs typeface="Times New Roman" pitchFamily="18" charset="0"/>
              </a:rPr>
              <a:t>?.</a:t>
            </a:r>
          </a:p>
          <a:p>
            <a:pPr algn="just">
              <a:spcAft>
                <a:spcPts val="0"/>
              </a:spcAft>
            </a:pPr>
            <a:endParaRPr lang="es-ES" sz="2000" dirty="0">
              <a:effectLst/>
              <a:latin typeface="Times New Roman" pitchFamily="18" charset="0"/>
              <a:ea typeface="Times New Roman"/>
              <a:cs typeface="Times New Roman" pitchFamily="18" charset="0"/>
            </a:endParaRPr>
          </a:p>
          <a:p>
            <a:pPr algn="just">
              <a:spcAft>
                <a:spcPts val="0"/>
              </a:spcAft>
            </a:pPr>
            <a:r>
              <a:rPr lang="es-ES" sz="2000" dirty="0">
                <a:latin typeface="Times New Roman" pitchFamily="18" charset="0"/>
                <a:ea typeface="Times New Roman"/>
                <a:cs typeface="Times New Roman" pitchFamily="18" charset="0"/>
              </a:rPr>
              <a:t>4.- Calcule el tiempo t en minutos del tiempo de ciclo de un equipo de carguío, de acuerdo a la siguiente expresión:</a:t>
            </a:r>
          </a:p>
          <a:p>
            <a:pPr algn="just">
              <a:spcAft>
                <a:spcPts val="0"/>
              </a:spcAft>
            </a:pPr>
            <a:r>
              <a:rPr lang="es-ES" sz="2000" dirty="0">
                <a:latin typeface="Times New Roman" pitchFamily="18" charset="0"/>
                <a:ea typeface="Times New Roman"/>
                <a:cs typeface="Times New Roman" pitchFamily="18" charset="0"/>
              </a:rPr>
              <a:t>Tc= 0,5t + 1,4t + 0,6t + 1,5t, Tiempo de ciclo= 8 min. </a:t>
            </a:r>
            <a:endParaRPr lang="es-CL"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595232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556792"/>
            <a:ext cx="8712968" cy="4896544"/>
          </a:xfrm>
        </p:spPr>
        <p:txBody>
          <a:bodyPr>
            <a:noAutofit/>
          </a:bodyPr>
          <a:lstStyle/>
          <a:p>
            <a:pPr algn="just">
              <a:buNone/>
            </a:pPr>
            <a:r>
              <a:rPr lang="es-CL" sz="3000" b="1" u="sng" dirty="0" smtClean="0">
                <a:latin typeface="Aparajita" pitchFamily="34" charset="0"/>
                <a:cs typeface="Aparajita" pitchFamily="34" charset="0"/>
              </a:rPr>
              <a:t>Ejercicio 5:</a:t>
            </a:r>
          </a:p>
          <a:p>
            <a:pPr algn="just">
              <a:buNone/>
            </a:pPr>
            <a:r>
              <a:rPr lang="es-CL" sz="2800" b="1" dirty="0" smtClean="0">
                <a:latin typeface="Aparajita" pitchFamily="34" charset="0"/>
                <a:cs typeface="Aparajita" pitchFamily="34" charset="0"/>
              </a:rPr>
              <a:t>     Calcular el % de los diferentes tiempos, en el tiempo de ciclo de una unidad de transporte, sabiendo que el tiempo de ciclo total es de 50 min. Cuales son los % que mas impactan en el tiempo de ciclo. El desglose de los tiempos es el siguiente:   </a:t>
            </a:r>
          </a:p>
          <a:p>
            <a:pPr algn="just">
              <a:buNone/>
            </a:pPr>
            <a:endParaRPr lang="es-CL" sz="2800" b="1" dirty="0">
              <a:latin typeface="Aparajita" pitchFamily="34" charset="0"/>
              <a:cs typeface="Aparajita" pitchFamily="34" charset="0"/>
            </a:endParaRPr>
          </a:p>
          <a:p>
            <a:pPr algn="just">
              <a:buNone/>
            </a:pPr>
            <a:endParaRPr lang="es-CL" sz="2800" b="1" dirty="0" smtClean="0">
              <a:latin typeface="Aparajita" pitchFamily="34" charset="0"/>
              <a:cs typeface="Aparajita" pitchFamily="34" charset="0"/>
            </a:endParaRPr>
          </a:p>
          <a:p>
            <a:pPr algn="just">
              <a:buNone/>
            </a:pPr>
            <a:endParaRPr lang="es-CL" sz="2800" b="1" dirty="0">
              <a:latin typeface="Aparajita" pitchFamily="34" charset="0"/>
              <a:cs typeface="Aparajita" pitchFamily="34" charset="0"/>
            </a:endParaRPr>
          </a:p>
          <a:p>
            <a:pPr algn="just">
              <a:buNone/>
            </a:pPr>
            <a:endParaRPr lang="es-CL" sz="2800" b="1" dirty="0" smtClean="0">
              <a:latin typeface="Aparajita" pitchFamily="34" charset="0"/>
              <a:cs typeface="Aparajita" pitchFamily="34" charset="0"/>
            </a:endParaRPr>
          </a:p>
        </p:txBody>
      </p:sp>
      <p:sp>
        <p:nvSpPr>
          <p:cNvPr id="2" name="1 Título"/>
          <p:cNvSpPr>
            <a:spLocks noGrp="1"/>
          </p:cNvSpPr>
          <p:nvPr>
            <p:ph type="title"/>
          </p:nvPr>
        </p:nvSpPr>
        <p:spPr>
          <a:xfrm>
            <a:off x="683568" y="341784"/>
            <a:ext cx="7772400" cy="1143000"/>
          </a:xfrm>
        </p:spPr>
        <p:txBody>
          <a:bodyPr>
            <a:normAutofit/>
          </a:bodyPr>
          <a:lstStyle/>
          <a:p>
            <a:r>
              <a:rPr lang="es-CL" dirty="0" smtClean="0"/>
              <a:t>EJERCICIOS </a:t>
            </a:r>
            <a:endParaRPr lang="es-CL" dirty="0"/>
          </a:p>
        </p:txBody>
      </p:sp>
      <p:sp>
        <p:nvSpPr>
          <p:cNvPr id="4" name="3 Elipse"/>
          <p:cNvSpPr/>
          <p:nvPr/>
        </p:nvSpPr>
        <p:spPr>
          <a:xfrm>
            <a:off x="1043608" y="4221088"/>
            <a:ext cx="6264696" cy="2016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CuadroTexto"/>
          <p:cNvSpPr txBox="1"/>
          <p:nvPr/>
        </p:nvSpPr>
        <p:spPr>
          <a:xfrm>
            <a:off x="395535" y="4931876"/>
            <a:ext cx="875687" cy="400110"/>
          </a:xfrm>
          <a:prstGeom prst="rect">
            <a:avLst/>
          </a:prstGeom>
          <a:noFill/>
        </p:spPr>
        <p:txBody>
          <a:bodyPr wrap="square" rtlCol="0">
            <a:spAutoFit/>
          </a:bodyPr>
          <a:lstStyle/>
          <a:p>
            <a:r>
              <a:rPr lang="es-CL" sz="2000" b="1" dirty="0" smtClean="0"/>
              <a:t>Pala</a:t>
            </a:r>
            <a:endParaRPr lang="es-CL" sz="2000" b="1" dirty="0"/>
          </a:p>
        </p:txBody>
      </p:sp>
      <p:sp>
        <p:nvSpPr>
          <p:cNvPr id="8" name="7 CuadroTexto"/>
          <p:cNvSpPr txBox="1"/>
          <p:nvPr/>
        </p:nvSpPr>
        <p:spPr>
          <a:xfrm>
            <a:off x="251520" y="4576772"/>
            <a:ext cx="1080745" cy="292388"/>
          </a:xfrm>
          <a:prstGeom prst="rect">
            <a:avLst/>
          </a:prstGeom>
          <a:noFill/>
        </p:spPr>
        <p:txBody>
          <a:bodyPr wrap="none" rtlCol="0">
            <a:spAutoFit/>
          </a:bodyPr>
          <a:lstStyle/>
          <a:p>
            <a:r>
              <a:rPr lang="es-CL" sz="1300" b="1" dirty="0" smtClean="0"/>
              <a:t>Tc= 1,5 min</a:t>
            </a:r>
            <a:endParaRPr lang="es-CL" sz="1300" b="1" dirty="0"/>
          </a:p>
        </p:txBody>
      </p:sp>
      <p:sp>
        <p:nvSpPr>
          <p:cNvPr id="9" name="8 CuadroTexto"/>
          <p:cNvSpPr txBox="1"/>
          <p:nvPr/>
        </p:nvSpPr>
        <p:spPr>
          <a:xfrm>
            <a:off x="323528" y="5368860"/>
            <a:ext cx="947695" cy="292388"/>
          </a:xfrm>
          <a:prstGeom prst="rect">
            <a:avLst/>
          </a:prstGeom>
          <a:noFill/>
        </p:spPr>
        <p:txBody>
          <a:bodyPr wrap="none" rtlCol="0">
            <a:spAutoFit/>
          </a:bodyPr>
          <a:lstStyle/>
          <a:p>
            <a:r>
              <a:rPr lang="es-CL" sz="1300" b="1" dirty="0" smtClean="0"/>
              <a:t>Ta= 1 min</a:t>
            </a:r>
            <a:endParaRPr lang="es-CL" sz="1300" b="1" dirty="0"/>
          </a:p>
        </p:txBody>
      </p:sp>
      <p:sp>
        <p:nvSpPr>
          <p:cNvPr id="10" name="9 CuadroTexto"/>
          <p:cNvSpPr txBox="1"/>
          <p:nvPr/>
        </p:nvSpPr>
        <p:spPr>
          <a:xfrm>
            <a:off x="3635896" y="4288740"/>
            <a:ext cx="1176925" cy="292388"/>
          </a:xfrm>
          <a:prstGeom prst="rect">
            <a:avLst/>
          </a:prstGeom>
          <a:noFill/>
        </p:spPr>
        <p:txBody>
          <a:bodyPr wrap="none" rtlCol="0">
            <a:spAutoFit/>
          </a:bodyPr>
          <a:lstStyle/>
          <a:p>
            <a:r>
              <a:rPr lang="es-CL" sz="1300" b="1" dirty="0" err="1" smtClean="0"/>
              <a:t>Tvc</a:t>
            </a:r>
            <a:r>
              <a:rPr lang="es-CL" sz="1300" b="1" dirty="0" smtClean="0"/>
              <a:t>= 25 min </a:t>
            </a:r>
            <a:endParaRPr lang="es-CL" sz="1300" b="1" dirty="0"/>
          </a:p>
        </p:txBody>
      </p:sp>
      <p:sp>
        <p:nvSpPr>
          <p:cNvPr id="11" name="10 CuadroTexto"/>
          <p:cNvSpPr txBox="1"/>
          <p:nvPr/>
        </p:nvSpPr>
        <p:spPr>
          <a:xfrm>
            <a:off x="7236296" y="5003884"/>
            <a:ext cx="1261884" cy="400110"/>
          </a:xfrm>
          <a:prstGeom prst="rect">
            <a:avLst/>
          </a:prstGeom>
          <a:noFill/>
        </p:spPr>
        <p:txBody>
          <a:bodyPr wrap="none" rtlCol="0">
            <a:spAutoFit/>
          </a:bodyPr>
          <a:lstStyle/>
          <a:p>
            <a:r>
              <a:rPr lang="es-CL" sz="2000" b="1" dirty="0" smtClean="0"/>
              <a:t>Vaciado</a:t>
            </a:r>
            <a:endParaRPr lang="es-CL" sz="2000" b="1" dirty="0"/>
          </a:p>
        </p:txBody>
      </p:sp>
      <p:sp>
        <p:nvSpPr>
          <p:cNvPr id="12" name="11 CuadroTexto"/>
          <p:cNvSpPr txBox="1"/>
          <p:nvPr/>
        </p:nvSpPr>
        <p:spPr>
          <a:xfrm>
            <a:off x="7164288" y="4648780"/>
            <a:ext cx="1175322" cy="292388"/>
          </a:xfrm>
          <a:prstGeom prst="rect">
            <a:avLst/>
          </a:prstGeom>
          <a:noFill/>
        </p:spPr>
        <p:txBody>
          <a:bodyPr wrap="none" rtlCol="0">
            <a:spAutoFit/>
          </a:bodyPr>
          <a:lstStyle/>
          <a:p>
            <a:r>
              <a:rPr lang="es-CL" sz="1300" b="1" dirty="0" err="1" smtClean="0"/>
              <a:t>Tev</a:t>
            </a:r>
            <a:r>
              <a:rPr lang="es-CL" sz="1300" b="1" dirty="0" smtClean="0"/>
              <a:t>= 1,5 min</a:t>
            </a:r>
            <a:endParaRPr lang="es-CL" sz="1300" b="1" dirty="0"/>
          </a:p>
        </p:txBody>
      </p:sp>
      <p:sp>
        <p:nvSpPr>
          <p:cNvPr id="13" name="12 CuadroTexto"/>
          <p:cNvSpPr txBox="1"/>
          <p:nvPr/>
        </p:nvSpPr>
        <p:spPr>
          <a:xfrm>
            <a:off x="7164288" y="5440868"/>
            <a:ext cx="947695" cy="292388"/>
          </a:xfrm>
          <a:prstGeom prst="rect">
            <a:avLst/>
          </a:prstGeom>
          <a:noFill/>
        </p:spPr>
        <p:txBody>
          <a:bodyPr wrap="none" rtlCol="0">
            <a:spAutoFit/>
          </a:bodyPr>
          <a:lstStyle/>
          <a:p>
            <a:r>
              <a:rPr lang="es-CL" sz="1300" b="1" dirty="0" err="1" smtClean="0"/>
              <a:t>Td</a:t>
            </a:r>
            <a:r>
              <a:rPr lang="es-CL" sz="1300" b="1" dirty="0" smtClean="0"/>
              <a:t>= 1 min</a:t>
            </a:r>
            <a:endParaRPr lang="es-CL" sz="1300" b="1" dirty="0"/>
          </a:p>
        </p:txBody>
      </p:sp>
      <p:sp>
        <p:nvSpPr>
          <p:cNvPr id="14" name="13 CuadroTexto"/>
          <p:cNvSpPr txBox="1"/>
          <p:nvPr/>
        </p:nvSpPr>
        <p:spPr>
          <a:xfrm>
            <a:off x="3635896" y="5944924"/>
            <a:ext cx="1112805" cy="292388"/>
          </a:xfrm>
          <a:prstGeom prst="rect">
            <a:avLst/>
          </a:prstGeom>
          <a:noFill/>
        </p:spPr>
        <p:txBody>
          <a:bodyPr wrap="none" rtlCol="0">
            <a:spAutoFit/>
          </a:bodyPr>
          <a:lstStyle/>
          <a:p>
            <a:r>
              <a:rPr lang="es-CL" sz="1300" b="1" dirty="0" err="1" smtClean="0"/>
              <a:t>Tvv</a:t>
            </a:r>
            <a:r>
              <a:rPr lang="es-CL" sz="1300" b="1" dirty="0" smtClean="0"/>
              <a:t>= 18 min</a:t>
            </a:r>
            <a:endParaRPr lang="es-CL" sz="1300" b="1" dirty="0"/>
          </a:p>
        </p:txBody>
      </p:sp>
      <p:sp>
        <p:nvSpPr>
          <p:cNvPr id="15" name="14 CuadroTexto"/>
          <p:cNvSpPr txBox="1"/>
          <p:nvPr/>
        </p:nvSpPr>
        <p:spPr>
          <a:xfrm>
            <a:off x="971600" y="5800908"/>
            <a:ext cx="1050288" cy="292388"/>
          </a:xfrm>
          <a:prstGeom prst="rect">
            <a:avLst/>
          </a:prstGeom>
          <a:noFill/>
        </p:spPr>
        <p:txBody>
          <a:bodyPr wrap="none" rtlCol="0">
            <a:spAutoFit/>
          </a:bodyPr>
          <a:lstStyle/>
          <a:p>
            <a:r>
              <a:rPr lang="es-CL" sz="1300" b="1" dirty="0" err="1" smtClean="0"/>
              <a:t>Tec</a:t>
            </a:r>
            <a:r>
              <a:rPr lang="es-CL" sz="1300" b="1" dirty="0" smtClean="0"/>
              <a:t>= 2 min</a:t>
            </a:r>
            <a:endParaRPr lang="es-CL" sz="1300" b="1" dirty="0"/>
          </a:p>
        </p:txBody>
      </p:sp>
    </p:spTree>
    <p:extLst>
      <p:ext uri="{BB962C8B-B14F-4D97-AF65-F5344CB8AC3E}">
        <p14:creationId xmlns:p14="http://schemas.microsoft.com/office/powerpoint/2010/main" val="12068692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3"/>
          <p:cNvSpPr txBox="1">
            <a:spLocks noChangeArrowheads="1"/>
          </p:cNvSpPr>
          <p:nvPr/>
        </p:nvSpPr>
        <p:spPr bwMode="auto">
          <a:xfrm>
            <a:off x="2051720" y="332656"/>
            <a:ext cx="525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_tradnl" sz="3200" b="1" dirty="0" smtClean="0">
                <a:latin typeface="Verdana" pitchFamily="34" charset="0"/>
              </a:rPr>
              <a:t>EJERCICIOS</a:t>
            </a:r>
            <a:endParaRPr lang="es-ES_tradnl" sz="3200" dirty="0"/>
          </a:p>
        </p:txBody>
      </p:sp>
      <p:sp>
        <p:nvSpPr>
          <p:cNvPr id="2" name="1 Rectángulo"/>
          <p:cNvSpPr/>
          <p:nvPr/>
        </p:nvSpPr>
        <p:spPr>
          <a:xfrm>
            <a:off x="755576" y="1916832"/>
            <a:ext cx="7704856" cy="3477875"/>
          </a:xfrm>
          <a:prstGeom prst="rect">
            <a:avLst/>
          </a:prstGeom>
        </p:spPr>
        <p:txBody>
          <a:bodyPr wrap="square">
            <a:spAutoFit/>
          </a:bodyPr>
          <a:lstStyle/>
          <a:p>
            <a:pPr algn="just">
              <a:spcAft>
                <a:spcPts val="0"/>
              </a:spcAft>
            </a:pPr>
            <a:r>
              <a:rPr lang="es-ES" sz="2000" dirty="0" smtClean="0">
                <a:latin typeface="Times New Roman"/>
                <a:ea typeface="Times New Roman"/>
              </a:rPr>
              <a:t>1.- </a:t>
            </a:r>
            <a:r>
              <a:rPr lang="es-ES" sz="2000" dirty="0" err="1" smtClean="0">
                <a:latin typeface="Times New Roman"/>
                <a:ea typeface="Times New Roman"/>
              </a:rPr>
              <a:t>Disp</a:t>
            </a:r>
            <a:r>
              <a:rPr lang="es-ES" sz="2000" dirty="0" smtClean="0">
                <a:latin typeface="Times New Roman"/>
                <a:ea typeface="Times New Roman"/>
              </a:rPr>
              <a:t> = </a:t>
            </a:r>
            <a:r>
              <a:rPr lang="es-ES" sz="2000" dirty="0" err="1" smtClean="0">
                <a:latin typeface="Times New Roman"/>
                <a:ea typeface="Times New Roman"/>
              </a:rPr>
              <a:t>tpo.efec</a:t>
            </a:r>
            <a:r>
              <a:rPr lang="es-ES" sz="2000" dirty="0" smtClean="0">
                <a:latin typeface="Times New Roman"/>
                <a:ea typeface="Times New Roman"/>
              </a:rPr>
              <a:t> + </a:t>
            </a:r>
            <a:r>
              <a:rPr lang="es-ES" sz="2000" dirty="0" err="1" smtClean="0">
                <a:latin typeface="Times New Roman"/>
                <a:ea typeface="Times New Roman"/>
              </a:rPr>
              <a:t>tpo.POp</a:t>
            </a:r>
            <a:r>
              <a:rPr lang="es-ES" sz="2000" dirty="0" smtClean="0">
                <a:latin typeface="Times New Roman"/>
                <a:ea typeface="Times New Roman"/>
              </a:rPr>
              <a:t> + </a:t>
            </a:r>
            <a:r>
              <a:rPr lang="es-ES" sz="2000" dirty="0" err="1" smtClean="0">
                <a:latin typeface="Times New Roman"/>
                <a:ea typeface="Times New Roman"/>
              </a:rPr>
              <a:t>tpo.Dem</a:t>
            </a:r>
            <a:r>
              <a:rPr lang="es-ES" sz="2000" dirty="0" smtClean="0">
                <a:latin typeface="Times New Roman"/>
                <a:ea typeface="Times New Roman"/>
              </a:rPr>
              <a:t> + </a:t>
            </a:r>
            <a:r>
              <a:rPr lang="es-ES" sz="2000" dirty="0" err="1" smtClean="0">
                <a:latin typeface="Times New Roman"/>
                <a:ea typeface="Times New Roman"/>
              </a:rPr>
              <a:t>tpo.Res</a:t>
            </a:r>
            <a:r>
              <a:rPr lang="es-ES" sz="2000" dirty="0" smtClean="0">
                <a:latin typeface="Times New Roman"/>
                <a:ea typeface="Times New Roman"/>
              </a:rPr>
              <a:t> / </a:t>
            </a:r>
            <a:r>
              <a:rPr lang="es-ES" sz="2000" dirty="0" err="1" smtClean="0">
                <a:latin typeface="Times New Roman"/>
                <a:ea typeface="Times New Roman"/>
              </a:rPr>
              <a:t>tpo.Nom</a:t>
            </a:r>
            <a:r>
              <a:rPr lang="es-ES" sz="2000" dirty="0" smtClean="0">
                <a:latin typeface="Times New Roman"/>
                <a:ea typeface="Times New Roman"/>
              </a:rPr>
              <a:t>   </a:t>
            </a:r>
          </a:p>
          <a:p>
            <a:pPr algn="just">
              <a:spcAft>
                <a:spcPts val="0"/>
              </a:spcAft>
            </a:pPr>
            <a:endParaRPr lang="es-ES" sz="2000" dirty="0">
              <a:latin typeface="Times New Roman"/>
              <a:ea typeface="Times New Roman"/>
            </a:endParaRPr>
          </a:p>
          <a:p>
            <a:pPr algn="just">
              <a:spcAft>
                <a:spcPts val="0"/>
              </a:spcAft>
            </a:pPr>
            <a:r>
              <a:rPr lang="es-ES" sz="2000" dirty="0" err="1" smtClean="0">
                <a:latin typeface="Times New Roman"/>
                <a:ea typeface="Times New Roman"/>
              </a:rPr>
              <a:t>Disp</a:t>
            </a:r>
            <a:r>
              <a:rPr lang="es-ES" sz="2000" dirty="0" smtClean="0">
                <a:latin typeface="Times New Roman"/>
                <a:ea typeface="Times New Roman"/>
              </a:rPr>
              <a:t>  =  </a:t>
            </a:r>
            <a:r>
              <a:rPr lang="es-ES" sz="2000" dirty="0" err="1" smtClean="0">
                <a:latin typeface="Times New Roman"/>
                <a:ea typeface="Times New Roman"/>
              </a:rPr>
              <a:t>tpo.Disp</a:t>
            </a:r>
            <a:r>
              <a:rPr lang="es-ES" sz="2000" dirty="0" smtClean="0">
                <a:latin typeface="Times New Roman"/>
                <a:ea typeface="Times New Roman"/>
              </a:rPr>
              <a:t> / </a:t>
            </a:r>
            <a:r>
              <a:rPr lang="es-ES" sz="2000" dirty="0" err="1" smtClean="0">
                <a:latin typeface="Times New Roman"/>
                <a:ea typeface="Times New Roman"/>
              </a:rPr>
              <a:t>tpo.Nom</a:t>
            </a:r>
            <a:endParaRPr lang="es-ES" sz="2000" dirty="0" smtClean="0">
              <a:latin typeface="Times New Roman"/>
              <a:ea typeface="Times New Roman"/>
            </a:endParaRPr>
          </a:p>
          <a:p>
            <a:pPr algn="just">
              <a:spcAft>
                <a:spcPts val="0"/>
              </a:spcAft>
            </a:pPr>
            <a:endParaRPr lang="es-ES" sz="2000" dirty="0">
              <a:effectLst/>
              <a:latin typeface="Times New Roman"/>
              <a:ea typeface="Times New Roman"/>
            </a:endParaRPr>
          </a:p>
          <a:p>
            <a:pPr algn="just">
              <a:spcAft>
                <a:spcPts val="0"/>
              </a:spcAft>
            </a:pPr>
            <a:r>
              <a:rPr lang="es-CL" sz="2000" dirty="0" smtClean="0">
                <a:effectLst/>
                <a:latin typeface="Times New Roman"/>
                <a:ea typeface="Times New Roman"/>
              </a:rPr>
              <a:t>Por lo tanto despejamos el </a:t>
            </a:r>
            <a:r>
              <a:rPr lang="es-CL" sz="2000" dirty="0" err="1" smtClean="0">
                <a:effectLst/>
                <a:latin typeface="Times New Roman"/>
                <a:ea typeface="Times New Roman"/>
              </a:rPr>
              <a:t>tpo</a:t>
            </a:r>
            <a:r>
              <a:rPr lang="es-CL" sz="2000" dirty="0" err="1" smtClean="0">
                <a:latin typeface="Times New Roman"/>
                <a:ea typeface="Times New Roman"/>
              </a:rPr>
              <a:t>.Disp</a:t>
            </a:r>
            <a:r>
              <a:rPr lang="es-CL" sz="2000" dirty="0" smtClean="0">
                <a:latin typeface="Times New Roman"/>
                <a:ea typeface="Times New Roman"/>
              </a:rPr>
              <a:t> y nos queda:</a:t>
            </a:r>
          </a:p>
          <a:p>
            <a:pPr algn="just">
              <a:spcAft>
                <a:spcPts val="0"/>
              </a:spcAft>
            </a:pPr>
            <a:endParaRPr lang="es-CL" sz="2000" dirty="0">
              <a:effectLst/>
              <a:latin typeface="Times New Roman"/>
              <a:ea typeface="Times New Roman"/>
            </a:endParaRPr>
          </a:p>
          <a:p>
            <a:pPr algn="just">
              <a:spcAft>
                <a:spcPts val="0"/>
              </a:spcAft>
            </a:pPr>
            <a:r>
              <a:rPr lang="es-CL" sz="2000" dirty="0" err="1" smtClean="0">
                <a:effectLst/>
                <a:latin typeface="Times New Roman"/>
                <a:ea typeface="Times New Roman"/>
              </a:rPr>
              <a:t>tpo.Disp</a:t>
            </a:r>
            <a:r>
              <a:rPr lang="es-CL" sz="2000" dirty="0" smtClean="0">
                <a:effectLst/>
                <a:latin typeface="Times New Roman"/>
                <a:ea typeface="Times New Roman"/>
              </a:rPr>
              <a:t> = </a:t>
            </a:r>
            <a:r>
              <a:rPr lang="es-CL" sz="2000" dirty="0" err="1" smtClean="0">
                <a:effectLst/>
                <a:latin typeface="Times New Roman"/>
                <a:ea typeface="Times New Roman"/>
              </a:rPr>
              <a:t>Disp</a:t>
            </a:r>
            <a:r>
              <a:rPr lang="es-CL" sz="2000" dirty="0" smtClean="0">
                <a:effectLst/>
                <a:latin typeface="Times New Roman"/>
                <a:ea typeface="Times New Roman"/>
              </a:rPr>
              <a:t> x </a:t>
            </a:r>
            <a:r>
              <a:rPr lang="es-CL" sz="2000" dirty="0" err="1" smtClean="0">
                <a:effectLst/>
                <a:latin typeface="Times New Roman"/>
                <a:ea typeface="Times New Roman"/>
              </a:rPr>
              <a:t>tpoNom</a:t>
            </a:r>
            <a:endParaRPr lang="es-CL" sz="2000" dirty="0" smtClean="0">
              <a:effectLst/>
              <a:latin typeface="Times New Roman"/>
              <a:ea typeface="Times New Roman"/>
            </a:endParaRPr>
          </a:p>
          <a:p>
            <a:pPr algn="just">
              <a:spcAft>
                <a:spcPts val="0"/>
              </a:spcAft>
            </a:pPr>
            <a:endParaRPr lang="es-CL" sz="2000" dirty="0" smtClean="0">
              <a:latin typeface="Times New Roman"/>
              <a:ea typeface="Times New Roman"/>
            </a:endParaRPr>
          </a:p>
          <a:p>
            <a:pPr algn="just">
              <a:spcAft>
                <a:spcPts val="0"/>
              </a:spcAft>
            </a:pPr>
            <a:r>
              <a:rPr lang="es-CL" sz="2000" dirty="0" err="1" smtClean="0">
                <a:latin typeface="Times New Roman"/>
                <a:ea typeface="Times New Roman"/>
              </a:rPr>
              <a:t>Tpo.Nom</a:t>
            </a:r>
            <a:r>
              <a:rPr lang="es-CL" sz="2000" dirty="0" smtClean="0">
                <a:latin typeface="Times New Roman"/>
                <a:ea typeface="Times New Roman"/>
              </a:rPr>
              <a:t> = 24 x 10 = 240 horas</a:t>
            </a:r>
            <a:endParaRPr lang="es-CL" sz="2000" dirty="0">
              <a:latin typeface="Times New Roman"/>
              <a:ea typeface="Times New Roman"/>
            </a:endParaRPr>
          </a:p>
          <a:p>
            <a:pPr algn="just">
              <a:spcAft>
                <a:spcPts val="0"/>
              </a:spcAft>
            </a:pPr>
            <a:endParaRPr lang="es-CL" sz="2000" dirty="0">
              <a:latin typeface="Times New Roman"/>
              <a:ea typeface="Times New Roman"/>
            </a:endParaRPr>
          </a:p>
          <a:p>
            <a:pPr algn="just">
              <a:spcAft>
                <a:spcPts val="0"/>
              </a:spcAft>
            </a:pPr>
            <a:r>
              <a:rPr lang="es-CL" sz="2000" dirty="0" smtClean="0">
                <a:effectLst/>
                <a:latin typeface="Times New Roman"/>
                <a:ea typeface="Times New Roman"/>
              </a:rPr>
              <a:t>Reemplazando: </a:t>
            </a:r>
            <a:r>
              <a:rPr lang="es-CL" sz="2000" dirty="0" err="1" smtClean="0">
                <a:effectLst/>
                <a:latin typeface="Times New Roman"/>
                <a:ea typeface="Times New Roman"/>
              </a:rPr>
              <a:t>tpo.Disp</a:t>
            </a:r>
            <a:r>
              <a:rPr lang="es-CL" sz="2000" dirty="0" smtClean="0">
                <a:effectLst/>
                <a:latin typeface="Times New Roman"/>
                <a:ea typeface="Times New Roman"/>
              </a:rPr>
              <a:t> = 0,85 x 240 = 204 horas</a:t>
            </a:r>
            <a:endParaRPr lang="es-CL" sz="2000" dirty="0">
              <a:effectLst/>
              <a:latin typeface="Times New Roman"/>
              <a:ea typeface="Times New Roman"/>
            </a:endParaRPr>
          </a:p>
        </p:txBody>
      </p:sp>
    </p:spTree>
    <p:extLst>
      <p:ext uri="{BB962C8B-B14F-4D97-AF65-F5344CB8AC3E}">
        <p14:creationId xmlns:p14="http://schemas.microsoft.com/office/powerpoint/2010/main" val="2864512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23" name="Rectangle 7"/>
          <p:cNvSpPr>
            <a:spLocks noGrp="1" noChangeArrowheads="1"/>
          </p:cNvSpPr>
          <p:nvPr>
            <p:ph type="title"/>
          </p:nvPr>
        </p:nvSpPr>
        <p:spPr>
          <a:xfrm>
            <a:off x="321733" y="690563"/>
            <a:ext cx="2980268" cy="838200"/>
          </a:xfrm>
        </p:spPr>
        <p:txBody>
          <a:bodyPr/>
          <a:lstStyle/>
          <a:p>
            <a:pPr eaLnBrk="1" fontAlgn="auto" hangingPunct="1">
              <a:spcAft>
                <a:spcPts val="0"/>
              </a:spcAft>
              <a:defRPr/>
            </a:pPr>
            <a:r>
              <a:rPr lang="es-ES_tradnl" dirty="0">
                <a:solidFill>
                  <a:srgbClr val="0000FF"/>
                </a:solidFill>
              </a:rPr>
              <a:t>SEGURIDAD</a:t>
            </a:r>
            <a:endParaRPr lang="es-ES" dirty="0">
              <a:solidFill>
                <a:srgbClr val="0000FF"/>
              </a:solidFill>
            </a:endParaRPr>
          </a:p>
        </p:txBody>
      </p:sp>
      <p:sp>
        <p:nvSpPr>
          <p:cNvPr id="50179" name="Rectangle 9"/>
          <p:cNvSpPr>
            <a:spLocks noGrp="1" noChangeArrowheads="1"/>
          </p:cNvSpPr>
          <p:nvPr>
            <p:ph idx="1"/>
          </p:nvPr>
        </p:nvSpPr>
        <p:spPr>
          <a:xfrm>
            <a:off x="474663" y="2032012"/>
            <a:ext cx="8229600" cy="3111500"/>
          </a:xfrm>
        </p:spPr>
        <p:txBody>
          <a:bodyPr/>
          <a:lstStyle/>
          <a:p>
            <a:pPr eaLnBrk="1" hangingPunct="1">
              <a:lnSpc>
                <a:spcPct val="80000"/>
              </a:lnSpc>
            </a:pPr>
            <a:r>
              <a:rPr lang="es-ES_tradnl" sz="2400" dirty="0" smtClean="0">
                <a:solidFill>
                  <a:srgbClr val="0000FF"/>
                </a:solidFill>
                <a:latin typeface="Arial" pitchFamily="34" charset="0"/>
                <a:cs typeface="Arial" pitchFamily="34" charset="0"/>
              </a:rPr>
              <a:t>CUANDO TRABAJE CERCA DE TENDIDOS DE ALTA</a:t>
            </a:r>
          </a:p>
          <a:p>
            <a:pPr marL="355600" indent="-241300" eaLnBrk="1" hangingPunct="1">
              <a:lnSpc>
                <a:spcPct val="80000"/>
              </a:lnSpc>
              <a:buNone/>
            </a:pPr>
            <a:r>
              <a:rPr lang="es-ES_tradnl" dirty="0">
                <a:solidFill>
                  <a:srgbClr val="0000FF"/>
                </a:solidFill>
                <a:latin typeface="Arial" pitchFamily="34" charset="0"/>
                <a:cs typeface="Arial" pitchFamily="34" charset="0"/>
              </a:rPr>
              <a:t> </a:t>
            </a:r>
            <a:r>
              <a:rPr lang="es-ES_tradnl" sz="2400" dirty="0" smtClean="0">
                <a:solidFill>
                  <a:srgbClr val="0000FF"/>
                </a:solidFill>
                <a:latin typeface="Arial" pitchFamily="34" charset="0"/>
                <a:cs typeface="Arial" pitchFamily="34" charset="0"/>
              </a:rPr>
              <a:t>  TENCION O EN AREAS CON LIMITES DE ALTURAS,</a:t>
            </a:r>
          </a:p>
          <a:p>
            <a:pPr marL="355600" indent="-241300" eaLnBrk="1" hangingPunct="1">
              <a:lnSpc>
                <a:spcPct val="80000"/>
              </a:lnSpc>
              <a:buNone/>
            </a:pPr>
            <a:r>
              <a:rPr lang="es-ES_tradnl" sz="2400" dirty="0" smtClean="0">
                <a:solidFill>
                  <a:srgbClr val="0000FF"/>
                </a:solidFill>
                <a:latin typeface="Arial" pitchFamily="34" charset="0"/>
                <a:cs typeface="Arial" pitchFamily="34" charset="0"/>
              </a:rPr>
              <a:t>   CONDUZCA CON EXTREMA PRECAUCION.</a:t>
            </a:r>
          </a:p>
          <a:p>
            <a:pPr marL="355600" indent="-241300" eaLnBrk="1" hangingPunct="1">
              <a:lnSpc>
                <a:spcPct val="80000"/>
              </a:lnSpc>
              <a:buNone/>
            </a:pPr>
            <a:r>
              <a:rPr lang="es-ES_tradnl" sz="2400" dirty="0" smtClean="0">
                <a:solidFill>
                  <a:srgbClr val="0000FF"/>
                </a:solidFill>
                <a:latin typeface="Arial" pitchFamily="34" charset="0"/>
                <a:cs typeface="Arial" pitchFamily="34" charset="0"/>
              </a:rPr>
              <a:t>   LA TOLVA DEBE BAJAR COMPLETAMENTE ANTES</a:t>
            </a:r>
          </a:p>
          <a:p>
            <a:pPr marL="355600" indent="-241300" eaLnBrk="1" hangingPunct="1">
              <a:lnSpc>
                <a:spcPct val="80000"/>
              </a:lnSpc>
              <a:buNone/>
            </a:pPr>
            <a:r>
              <a:rPr lang="es-ES_tradnl" sz="2400" dirty="0" smtClean="0">
                <a:solidFill>
                  <a:srgbClr val="0000FF"/>
                </a:solidFill>
                <a:latin typeface="Arial" pitchFamily="34" charset="0"/>
                <a:cs typeface="Arial" pitchFamily="34" charset="0"/>
              </a:rPr>
              <a:t>   DE INICIAR CUALQUIER MOVIMIENTO, SALVO EN</a:t>
            </a:r>
          </a:p>
          <a:p>
            <a:pPr marL="355600" indent="-241300" eaLnBrk="1" hangingPunct="1">
              <a:lnSpc>
                <a:spcPct val="80000"/>
              </a:lnSpc>
              <a:buNone/>
            </a:pPr>
            <a:r>
              <a:rPr lang="es-ES_tradnl" dirty="0">
                <a:solidFill>
                  <a:srgbClr val="0000FF"/>
                </a:solidFill>
                <a:latin typeface="Arial" pitchFamily="34" charset="0"/>
                <a:cs typeface="Arial" pitchFamily="34" charset="0"/>
              </a:rPr>
              <a:t> </a:t>
            </a:r>
            <a:r>
              <a:rPr lang="es-ES_tradnl" dirty="0" smtClean="0">
                <a:solidFill>
                  <a:srgbClr val="0000FF"/>
                </a:solidFill>
                <a:latin typeface="Arial" pitchFamily="34" charset="0"/>
                <a:cs typeface="Arial" pitchFamily="34" charset="0"/>
              </a:rPr>
              <a:t> </a:t>
            </a:r>
            <a:r>
              <a:rPr lang="es-ES_tradnl" sz="2400" dirty="0" smtClean="0">
                <a:solidFill>
                  <a:srgbClr val="0000FF"/>
                </a:solidFill>
                <a:latin typeface="Arial" pitchFamily="34" charset="0"/>
                <a:cs typeface="Arial" pitchFamily="34" charset="0"/>
              </a:rPr>
              <a:t> ALGUNAS SITUACIONES DE OPERACIÓN, CUANDO</a:t>
            </a:r>
          </a:p>
          <a:p>
            <a:pPr marL="355600" indent="-241300" eaLnBrk="1" hangingPunct="1">
              <a:lnSpc>
                <a:spcPct val="80000"/>
              </a:lnSpc>
              <a:buNone/>
            </a:pPr>
            <a:r>
              <a:rPr lang="es-ES_tradnl" dirty="0">
                <a:solidFill>
                  <a:srgbClr val="0000FF"/>
                </a:solidFill>
                <a:latin typeface="Arial" pitchFamily="34" charset="0"/>
                <a:cs typeface="Arial" pitchFamily="34" charset="0"/>
              </a:rPr>
              <a:t> </a:t>
            </a:r>
            <a:r>
              <a:rPr lang="es-ES_tradnl" dirty="0" smtClean="0">
                <a:solidFill>
                  <a:srgbClr val="0000FF"/>
                </a:solidFill>
                <a:latin typeface="Arial" pitchFamily="34" charset="0"/>
                <a:cs typeface="Arial" pitchFamily="34" charset="0"/>
              </a:rPr>
              <a:t> </a:t>
            </a:r>
            <a:r>
              <a:rPr lang="es-ES_tradnl" sz="2400" dirty="0" smtClean="0">
                <a:solidFill>
                  <a:srgbClr val="0000FF"/>
                </a:solidFill>
                <a:latin typeface="Arial" pitchFamily="34" charset="0"/>
                <a:cs typeface="Arial" pitchFamily="34" charset="0"/>
              </a:rPr>
              <a:t> ESTO SEA EXTRICTAMENTE NESESARIO</a:t>
            </a:r>
            <a:endParaRPr lang="es-ES" sz="2400" dirty="0" smtClean="0">
              <a:solidFill>
                <a:srgbClr val="0000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3"/>
          <p:cNvSpPr txBox="1">
            <a:spLocks noChangeArrowheads="1"/>
          </p:cNvSpPr>
          <p:nvPr/>
        </p:nvSpPr>
        <p:spPr bwMode="auto">
          <a:xfrm>
            <a:off x="2051720" y="332656"/>
            <a:ext cx="525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_tradnl" sz="3200" b="1" dirty="0" smtClean="0">
                <a:latin typeface="Verdana" pitchFamily="34" charset="0"/>
              </a:rPr>
              <a:t>EJERCICIOS</a:t>
            </a:r>
            <a:endParaRPr lang="es-ES_tradnl" sz="3200" dirty="0"/>
          </a:p>
        </p:txBody>
      </p:sp>
      <p:sp>
        <p:nvSpPr>
          <p:cNvPr id="2" name="1 Rectángulo"/>
          <p:cNvSpPr/>
          <p:nvPr/>
        </p:nvSpPr>
        <p:spPr>
          <a:xfrm>
            <a:off x="755576" y="1916832"/>
            <a:ext cx="7704856" cy="3447098"/>
          </a:xfrm>
          <a:prstGeom prst="rect">
            <a:avLst/>
          </a:prstGeom>
        </p:spPr>
        <p:txBody>
          <a:bodyPr wrap="square">
            <a:spAutoFit/>
          </a:bodyPr>
          <a:lstStyle/>
          <a:p>
            <a:pPr algn="just">
              <a:spcAft>
                <a:spcPts val="0"/>
              </a:spcAft>
            </a:pPr>
            <a:r>
              <a:rPr lang="es-ES" sz="2000" dirty="0" smtClean="0">
                <a:latin typeface="Times New Roman"/>
                <a:ea typeface="Times New Roman"/>
              </a:rPr>
              <a:t>2.- Ut </a:t>
            </a:r>
            <a:r>
              <a:rPr lang="es-ES" sz="2000" dirty="0" err="1" smtClean="0">
                <a:latin typeface="Times New Roman"/>
                <a:ea typeface="Times New Roman"/>
              </a:rPr>
              <a:t>Efec</a:t>
            </a:r>
            <a:r>
              <a:rPr lang="es-ES" sz="2000" dirty="0" smtClean="0">
                <a:latin typeface="Times New Roman"/>
                <a:ea typeface="Times New Roman"/>
              </a:rPr>
              <a:t> = </a:t>
            </a:r>
            <a:r>
              <a:rPr lang="es-ES" sz="2000" dirty="0" err="1" smtClean="0">
                <a:latin typeface="Times New Roman"/>
                <a:ea typeface="Times New Roman"/>
              </a:rPr>
              <a:t>tpo.efec</a:t>
            </a:r>
            <a:r>
              <a:rPr lang="es-ES" sz="2000" dirty="0" smtClean="0">
                <a:latin typeface="Times New Roman"/>
                <a:ea typeface="Times New Roman"/>
              </a:rPr>
              <a:t>  / </a:t>
            </a:r>
            <a:r>
              <a:rPr lang="es-ES" sz="2000" dirty="0" err="1" smtClean="0">
                <a:latin typeface="Times New Roman"/>
                <a:ea typeface="Times New Roman"/>
              </a:rPr>
              <a:t>tpo.Nom</a:t>
            </a:r>
            <a:r>
              <a:rPr lang="es-ES" sz="2000" dirty="0" smtClean="0">
                <a:latin typeface="Times New Roman"/>
                <a:ea typeface="Times New Roman"/>
              </a:rPr>
              <a:t> – </a:t>
            </a:r>
            <a:r>
              <a:rPr lang="es-ES" sz="2000" dirty="0" err="1" smtClean="0">
                <a:latin typeface="Times New Roman"/>
                <a:ea typeface="Times New Roman"/>
              </a:rPr>
              <a:t>tpo.Mant</a:t>
            </a:r>
            <a:r>
              <a:rPr lang="es-ES" sz="2000" dirty="0" smtClean="0">
                <a:latin typeface="Times New Roman"/>
                <a:ea typeface="Times New Roman"/>
              </a:rPr>
              <a:t>   </a:t>
            </a:r>
          </a:p>
          <a:p>
            <a:pPr algn="just">
              <a:spcAft>
                <a:spcPts val="0"/>
              </a:spcAft>
            </a:pPr>
            <a:endParaRPr lang="es-ES" sz="2000" dirty="0">
              <a:latin typeface="Times New Roman"/>
              <a:ea typeface="Times New Roman"/>
            </a:endParaRPr>
          </a:p>
          <a:p>
            <a:pPr algn="just">
              <a:spcAft>
                <a:spcPts val="0"/>
              </a:spcAft>
            </a:pPr>
            <a:r>
              <a:rPr lang="es-ES" sz="2000" dirty="0" smtClean="0">
                <a:latin typeface="Times New Roman"/>
                <a:ea typeface="Times New Roman"/>
              </a:rPr>
              <a:t>Ut </a:t>
            </a:r>
            <a:r>
              <a:rPr lang="es-ES" sz="2000" dirty="0" err="1" smtClean="0">
                <a:latin typeface="Times New Roman"/>
                <a:ea typeface="Times New Roman"/>
              </a:rPr>
              <a:t>Efec</a:t>
            </a:r>
            <a:r>
              <a:rPr lang="es-ES" sz="2000" dirty="0" smtClean="0">
                <a:latin typeface="Times New Roman"/>
                <a:ea typeface="Times New Roman"/>
              </a:rPr>
              <a:t>  =  </a:t>
            </a:r>
            <a:r>
              <a:rPr lang="es-ES" sz="2000" dirty="0" err="1" smtClean="0">
                <a:latin typeface="Times New Roman"/>
                <a:ea typeface="Times New Roman"/>
              </a:rPr>
              <a:t>tpo.efec</a:t>
            </a:r>
            <a:r>
              <a:rPr lang="es-ES" sz="2000" dirty="0" smtClean="0">
                <a:latin typeface="Times New Roman"/>
                <a:ea typeface="Times New Roman"/>
              </a:rPr>
              <a:t> / </a:t>
            </a:r>
            <a:r>
              <a:rPr lang="es-ES" sz="2000" dirty="0" err="1" smtClean="0">
                <a:latin typeface="Times New Roman"/>
                <a:ea typeface="Times New Roman"/>
              </a:rPr>
              <a:t>tpo.Disp</a:t>
            </a:r>
            <a:endParaRPr lang="es-ES" sz="2000" dirty="0" smtClean="0">
              <a:latin typeface="Times New Roman"/>
              <a:ea typeface="Times New Roman"/>
            </a:endParaRPr>
          </a:p>
          <a:p>
            <a:pPr algn="just">
              <a:spcAft>
                <a:spcPts val="0"/>
              </a:spcAft>
            </a:pPr>
            <a:endParaRPr lang="es-ES" sz="2000" dirty="0">
              <a:effectLst/>
              <a:latin typeface="Times New Roman"/>
              <a:ea typeface="Times New Roman"/>
            </a:endParaRPr>
          </a:p>
          <a:p>
            <a:pPr algn="just">
              <a:spcAft>
                <a:spcPts val="0"/>
              </a:spcAft>
            </a:pPr>
            <a:r>
              <a:rPr lang="es-CL" sz="2000" dirty="0" smtClean="0">
                <a:effectLst/>
                <a:latin typeface="Times New Roman"/>
                <a:ea typeface="Times New Roman"/>
              </a:rPr>
              <a:t>Por lo tanto despejamos el </a:t>
            </a:r>
            <a:r>
              <a:rPr lang="es-CL" sz="2000" dirty="0" err="1" smtClean="0">
                <a:effectLst/>
                <a:latin typeface="Times New Roman"/>
                <a:ea typeface="Times New Roman"/>
              </a:rPr>
              <a:t>tpo</a:t>
            </a:r>
            <a:r>
              <a:rPr lang="es-CL" sz="2000" dirty="0" err="1" smtClean="0">
                <a:latin typeface="Times New Roman"/>
                <a:ea typeface="Times New Roman"/>
              </a:rPr>
              <a:t>.efec</a:t>
            </a:r>
            <a:r>
              <a:rPr lang="es-CL" sz="2000" dirty="0" smtClean="0">
                <a:latin typeface="Times New Roman"/>
                <a:ea typeface="Times New Roman"/>
              </a:rPr>
              <a:t> y nos queda:</a:t>
            </a:r>
          </a:p>
          <a:p>
            <a:pPr algn="just">
              <a:spcAft>
                <a:spcPts val="0"/>
              </a:spcAft>
            </a:pPr>
            <a:endParaRPr lang="es-CL" sz="2000" dirty="0">
              <a:effectLst/>
              <a:latin typeface="Times New Roman"/>
              <a:ea typeface="Times New Roman"/>
            </a:endParaRPr>
          </a:p>
          <a:p>
            <a:pPr algn="just">
              <a:spcAft>
                <a:spcPts val="0"/>
              </a:spcAft>
            </a:pPr>
            <a:r>
              <a:rPr lang="es-CL" sz="2000" dirty="0" err="1" smtClean="0">
                <a:effectLst/>
                <a:latin typeface="Times New Roman"/>
                <a:ea typeface="Times New Roman"/>
              </a:rPr>
              <a:t>tpo.efec</a:t>
            </a:r>
            <a:r>
              <a:rPr lang="es-CL" sz="2000" dirty="0" smtClean="0">
                <a:effectLst/>
                <a:latin typeface="Times New Roman"/>
                <a:ea typeface="Times New Roman"/>
              </a:rPr>
              <a:t> = Ut </a:t>
            </a:r>
            <a:r>
              <a:rPr lang="es-CL" sz="2000" dirty="0" err="1" smtClean="0">
                <a:effectLst/>
                <a:latin typeface="Times New Roman"/>
                <a:ea typeface="Times New Roman"/>
              </a:rPr>
              <a:t>Efec</a:t>
            </a:r>
            <a:r>
              <a:rPr lang="es-CL" sz="2000" dirty="0" smtClean="0">
                <a:effectLst/>
                <a:latin typeface="Times New Roman"/>
                <a:ea typeface="Times New Roman"/>
              </a:rPr>
              <a:t>  x </a:t>
            </a:r>
            <a:r>
              <a:rPr lang="es-CL" sz="2000" dirty="0" err="1" smtClean="0">
                <a:effectLst/>
                <a:latin typeface="Times New Roman"/>
                <a:ea typeface="Times New Roman"/>
              </a:rPr>
              <a:t>tpo.Disp</a:t>
            </a:r>
            <a:endParaRPr lang="es-CL" sz="2000" dirty="0" smtClean="0">
              <a:effectLst/>
              <a:latin typeface="Times New Roman"/>
              <a:ea typeface="Times New Roman"/>
            </a:endParaRPr>
          </a:p>
          <a:p>
            <a:pPr algn="just">
              <a:spcAft>
                <a:spcPts val="0"/>
              </a:spcAft>
            </a:pPr>
            <a:endParaRPr lang="es-CL" sz="2000" dirty="0" smtClean="0">
              <a:latin typeface="Times New Roman"/>
              <a:ea typeface="Times New Roman"/>
            </a:endParaRPr>
          </a:p>
          <a:p>
            <a:pPr algn="just">
              <a:spcAft>
                <a:spcPts val="0"/>
              </a:spcAft>
            </a:pPr>
            <a:r>
              <a:rPr lang="es-CL" sz="2000" dirty="0" err="1" smtClean="0">
                <a:latin typeface="Times New Roman"/>
                <a:ea typeface="Times New Roman"/>
              </a:rPr>
              <a:t>tpo.efec</a:t>
            </a:r>
            <a:r>
              <a:rPr lang="es-CL" sz="2000" dirty="0" smtClean="0">
                <a:latin typeface="Times New Roman"/>
                <a:ea typeface="Times New Roman"/>
              </a:rPr>
              <a:t> = 0,70 x 204 = 142,8  horas</a:t>
            </a:r>
            <a:endParaRPr lang="es-CL" sz="2000" dirty="0">
              <a:latin typeface="Times New Roman"/>
              <a:ea typeface="Times New Roman"/>
            </a:endParaRPr>
          </a:p>
          <a:p>
            <a:pPr algn="just">
              <a:spcAft>
                <a:spcPts val="0"/>
              </a:spcAft>
            </a:pPr>
            <a:endParaRPr lang="es-CL" sz="2000" dirty="0">
              <a:latin typeface="Times New Roman"/>
              <a:ea typeface="Times New Roman"/>
            </a:endParaRPr>
          </a:p>
          <a:p>
            <a:pPr algn="just">
              <a:spcAft>
                <a:spcPts val="0"/>
              </a:spcAft>
            </a:pPr>
            <a:endParaRPr lang="es-CL" dirty="0">
              <a:effectLst/>
              <a:latin typeface="Times New Roman"/>
              <a:ea typeface="Times New Roman"/>
            </a:endParaRPr>
          </a:p>
        </p:txBody>
      </p:sp>
    </p:spTree>
    <p:extLst>
      <p:ext uri="{BB962C8B-B14F-4D97-AF65-F5344CB8AC3E}">
        <p14:creationId xmlns:p14="http://schemas.microsoft.com/office/powerpoint/2010/main" val="13136144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3"/>
          <p:cNvSpPr txBox="1">
            <a:spLocks noChangeArrowheads="1"/>
          </p:cNvSpPr>
          <p:nvPr/>
        </p:nvSpPr>
        <p:spPr bwMode="auto">
          <a:xfrm>
            <a:off x="2051720" y="332656"/>
            <a:ext cx="525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_tradnl" sz="3200" b="1" dirty="0" smtClean="0">
                <a:latin typeface="Verdana" pitchFamily="34" charset="0"/>
              </a:rPr>
              <a:t>EJERCICIOS</a:t>
            </a:r>
            <a:endParaRPr lang="es-ES_tradnl" sz="3200" dirty="0"/>
          </a:p>
        </p:txBody>
      </p:sp>
      <p:sp>
        <p:nvSpPr>
          <p:cNvPr id="2" name="1 Rectángulo"/>
          <p:cNvSpPr/>
          <p:nvPr/>
        </p:nvSpPr>
        <p:spPr>
          <a:xfrm>
            <a:off x="755576" y="1916832"/>
            <a:ext cx="7704856" cy="3477875"/>
          </a:xfrm>
          <a:prstGeom prst="rect">
            <a:avLst/>
          </a:prstGeom>
        </p:spPr>
        <p:txBody>
          <a:bodyPr wrap="square">
            <a:spAutoFit/>
          </a:bodyPr>
          <a:lstStyle/>
          <a:p>
            <a:pPr algn="just">
              <a:spcAft>
                <a:spcPts val="0"/>
              </a:spcAft>
            </a:pPr>
            <a:r>
              <a:rPr lang="es-ES" sz="2000" dirty="0" smtClean="0">
                <a:latin typeface="Times New Roman"/>
                <a:ea typeface="Times New Roman"/>
              </a:rPr>
              <a:t>3.- </a:t>
            </a:r>
            <a:r>
              <a:rPr lang="es-ES" sz="2000" dirty="0" err="1" smtClean="0">
                <a:latin typeface="Times New Roman"/>
                <a:ea typeface="Times New Roman"/>
              </a:rPr>
              <a:t>Disp</a:t>
            </a:r>
            <a:r>
              <a:rPr lang="es-ES" sz="2000" dirty="0" smtClean="0">
                <a:latin typeface="Times New Roman"/>
                <a:ea typeface="Times New Roman"/>
              </a:rPr>
              <a:t> = </a:t>
            </a:r>
            <a:r>
              <a:rPr lang="es-ES" sz="2000" dirty="0" err="1" smtClean="0">
                <a:latin typeface="Times New Roman"/>
                <a:ea typeface="Times New Roman"/>
              </a:rPr>
              <a:t>tpo.efec</a:t>
            </a:r>
            <a:r>
              <a:rPr lang="es-ES" sz="2000" dirty="0" smtClean="0">
                <a:latin typeface="Times New Roman"/>
                <a:ea typeface="Times New Roman"/>
              </a:rPr>
              <a:t> + </a:t>
            </a:r>
            <a:r>
              <a:rPr lang="es-ES" sz="2000" dirty="0" err="1" smtClean="0">
                <a:latin typeface="Times New Roman"/>
                <a:ea typeface="Times New Roman"/>
              </a:rPr>
              <a:t>tpo.POp</a:t>
            </a:r>
            <a:r>
              <a:rPr lang="es-ES" sz="2000" dirty="0" smtClean="0">
                <a:latin typeface="Times New Roman"/>
                <a:ea typeface="Times New Roman"/>
              </a:rPr>
              <a:t> + </a:t>
            </a:r>
            <a:r>
              <a:rPr lang="es-ES" sz="2000" dirty="0" err="1" smtClean="0">
                <a:latin typeface="Times New Roman"/>
                <a:ea typeface="Times New Roman"/>
              </a:rPr>
              <a:t>tpo.Dem</a:t>
            </a:r>
            <a:r>
              <a:rPr lang="es-ES" sz="2000" dirty="0" smtClean="0">
                <a:latin typeface="Times New Roman"/>
                <a:ea typeface="Times New Roman"/>
              </a:rPr>
              <a:t> + </a:t>
            </a:r>
            <a:r>
              <a:rPr lang="es-ES" sz="2000" dirty="0" err="1" smtClean="0">
                <a:latin typeface="Times New Roman"/>
                <a:ea typeface="Times New Roman"/>
              </a:rPr>
              <a:t>tpo.Res</a:t>
            </a:r>
            <a:r>
              <a:rPr lang="es-ES" sz="2000" dirty="0" smtClean="0">
                <a:latin typeface="Times New Roman"/>
                <a:ea typeface="Times New Roman"/>
              </a:rPr>
              <a:t> / </a:t>
            </a:r>
            <a:r>
              <a:rPr lang="es-ES" sz="2000" dirty="0" err="1" smtClean="0">
                <a:latin typeface="Times New Roman"/>
                <a:ea typeface="Times New Roman"/>
              </a:rPr>
              <a:t>tpo.Nom</a:t>
            </a:r>
            <a:r>
              <a:rPr lang="es-ES" sz="2000" dirty="0" smtClean="0">
                <a:latin typeface="Times New Roman"/>
                <a:ea typeface="Times New Roman"/>
              </a:rPr>
              <a:t>   </a:t>
            </a:r>
          </a:p>
          <a:p>
            <a:pPr algn="just">
              <a:spcAft>
                <a:spcPts val="0"/>
              </a:spcAft>
            </a:pPr>
            <a:endParaRPr lang="es-ES" sz="2000" dirty="0">
              <a:latin typeface="Times New Roman"/>
              <a:ea typeface="Times New Roman"/>
            </a:endParaRPr>
          </a:p>
          <a:p>
            <a:pPr algn="just">
              <a:spcAft>
                <a:spcPts val="0"/>
              </a:spcAft>
            </a:pPr>
            <a:r>
              <a:rPr lang="es-ES" sz="2000" dirty="0" err="1" smtClean="0">
                <a:latin typeface="Times New Roman"/>
                <a:ea typeface="Times New Roman"/>
              </a:rPr>
              <a:t>Disp</a:t>
            </a:r>
            <a:r>
              <a:rPr lang="es-ES" sz="2000" dirty="0" smtClean="0">
                <a:latin typeface="Times New Roman"/>
                <a:ea typeface="Times New Roman"/>
              </a:rPr>
              <a:t>  =  </a:t>
            </a:r>
            <a:r>
              <a:rPr lang="es-ES" sz="2000" dirty="0" err="1" smtClean="0">
                <a:latin typeface="Times New Roman"/>
                <a:ea typeface="Times New Roman"/>
              </a:rPr>
              <a:t>tpo.Disp</a:t>
            </a:r>
            <a:r>
              <a:rPr lang="es-ES" sz="2000" dirty="0" smtClean="0">
                <a:latin typeface="Times New Roman"/>
                <a:ea typeface="Times New Roman"/>
              </a:rPr>
              <a:t> / </a:t>
            </a:r>
            <a:r>
              <a:rPr lang="es-ES" sz="2000" dirty="0" err="1" smtClean="0">
                <a:latin typeface="Times New Roman"/>
                <a:ea typeface="Times New Roman"/>
              </a:rPr>
              <a:t>tpo.Nom</a:t>
            </a:r>
            <a:endParaRPr lang="es-ES" sz="2000" dirty="0" smtClean="0">
              <a:latin typeface="Times New Roman"/>
              <a:ea typeface="Times New Roman"/>
            </a:endParaRPr>
          </a:p>
          <a:p>
            <a:pPr algn="just">
              <a:spcAft>
                <a:spcPts val="0"/>
              </a:spcAft>
            </a:pPr>
            <a:endParaRPr lang="es-ES" sz="2000" dirty="0">
              <a:effectLst/>
              <a:latin typeface="Times New Roman"/>
              <a:ea typeface="Times New Roman"/>
            </a:endParaRPr>
          </a:p>
          <a:p>
            <a:pPr algn="just">
              <a:spcAft>
                <a:spcPts val="0"/>
              </a:spcAft>
            </a:pPr>
            <a:r>
              <a:rPr lang="es-CL" sz="2000" dirty="0" smtClean="0">
                <a:effectLst/>
                <a:latin typeface="Times New Roman"/>
                <a:ea typeface="Times New Roman"/>
              </a:rPr>
              <a:t>Por lo tanto, reemplazando  los </a:t>
            </a:r>
            <a:r>
              <a:rPr lang="es-CL" sz="2000" dirty="0" err="1" smtClean="0">
                <a:effectLst/>
                <a:latin typeface="Times New Roman"/>
                <a:ea typeface="Times New Roman"/>
              </a:rPr>
              <a:t>vaores</a:t>
            </a:r>
            <a:r>
              <a:rPr lang="es-CL" sz="2000" dirty="0" smtClean="0">
                <a:effectLst/>
                <a:latin typeface="Times New Roman"/>
                <a:ea typeface="Times New Roman"/>
              </a:rPr>
              <a:t>, tenemos</a:t>
            </a:r>
            <a:r>
              <a:rPr lang="es-CL" sz="2000" dirty="0" smtClean="0">
                <a:latin typeface="Times New Roman"/>
                <a:ea typeface="Times New Roman"/>
              </a:rPr>
              <a:t>:</a:t>
            </a:r>
          </a:p>
          <a:p>
            <a:pPr algn="just">
              <a:spcAft>
                <a:spcPts val="0"/>
              </a:spcAft>
            </a:pPr>
            <a:endParaRPr lang="es-CL" sz="2000" dirty="0">
              <a:effectLst/>
              <a:latin typeface="Times New Roman"/>
              <a:ea typeface="Times New Roman"/>
            </a:endParaRPr>
          </a:p>
          <a:p>
            <a:pPr algn="just">
              <a:spcAft>
                <a:spcPts val="0"/>
              </a:spcAft>
            </a:pPr>
            <a:r>
              <a:rPr lang="es-CL" sz="2000" dirty="0" err="1" smtClean="0">
                <a:effectLst/>
                <a:latin typeface="Times New Roman"/>
                <a:ea typeface="Times New Roman"/>
              </a:rPr>
              <a:t>Disp</a:t>
            </a:r>
            <a:r>
              <a:rPr lang="es-CL" sz="2000" dirty="0" smtClean="0">
                <a:effectLst/>
                <a:latin typeface="Times New Roman"/>
                <a:ea typeface="Times New Roman"/>
              </a:rPr>
              <a:t> = 160 / 240</a:t>
            </a:r>
          </a:p>
          <a:p>
            <a:pPr algn="just">
              <a:spcAft>
                <a:spcPts val="0"/>
              </a:spcAft>
            </a:pPr>
            <a:endParaRPr lang="es-CL" sz="2000" dirty="0" smtClean="0">
              <a:latin typeface="Times New Roman"/>
              <a:ea typeface="Times New Roman"/>
            </a:endParaRPr>
          </a:p>
          <a:p>
            <a:pPr algn="just">
              <a:spcAft>
                <a:spcPts val="0"/>
              </a:spcAft>
            </a:pPr>
            <a:r>
              <a:rPr lang="es-CL" sz="2000" dirty="0" err="1" smtClean="0">
                <a:latin typeface="Times New Roman"/>
                <a:ea typeface="Times New Roman"/>
              </a:rPr>
              <a:t>tpo.Nom</a:t>
            </a:r>
            <a:r>
              <a:rPr lang="es-CL" sz="2000" dirty="0" smtClean="0">
                <a:latin typeface="Times New Roman"/>
                <a:ea typeface="Times New Roman"/>
              </a:rPr>
              <a:t> = 12 x 20 = 240 horas</a:t>
            </a:r>
            <a:endParaRPr lang="es-CL" sz="2000" dirty="0">
              <a:latin typeface="Times New Roman"/>
              <a:ea typeface="Times New Roman"/>
            </a:endParaRPr>
          </a:p>
          <a:p>
            <a:pPr algn="just">
              <a:spcAft>
                <a:spcPts val="0"/>
              </a:spcAft>
            </a:pPr>
            <a:endParaRPr lang="es-CL" sz="2000" dirty="0">
              <a:latin typeface="Times New Roman"/>
              <a:ea typeface="Times New Roman"/>
            </a:endParaRPr>
          </a:p>
          <a:p>
            <a:pPr algn="just">
              <a:spcAft>
                <a:spcPts val="0"/>
              </a:spcAft>
            </a:pPr>
            <a:r>
              <a:rPr lang="es-CL" sz="2000" dirty="0" smtClean="0">
                <a:effectLst/>
                <a:latin typeface="Times New Roman"/>
                <a:ea typeface="Times New Roman"/>
              </a:rPr>
              <a:t>Reemplazando: </a:t>
            </a:r>
            <a:r>
              <a:rPr lang="es-CL" sz="2000" dirty="0" err="1" smtClean="0">
                <a:effectLst/>
                <a:latin typeface="Times New Roman"/>
                <a:ea typeface="Times New Roman"/>
              </a:rPr>
              <a:t>Disp</a:t>
            </a:r>
            <a:r>
              <a:rPr lang="es-CL" sz="2000" dirty="0" smtClean="0">
                <a:effectLst/>
                <a:latin typeface="Times New Roman"/>
                <a:ea typeface="Times New Roman"/>
              </a:rPr>
              <a:t> = 66,6 %</a:t>
            </a:r>
            <a:endParaRPr lang="es-CL" sz="2000" dirty="0">
              <a:effectLst/>
              <a:latin typeface="Times New Roman"/>
              <a:ea typeface="Times New Roman"/>
            </a:endParaRPr>
          </a:p>
        </p:txBody>
      </p:sp>
    </p:spTree>
    <p:extLst>
      <p:ext uri="{BB962C8B-B14F-4D97-AF65-F5344CB8AC3E}">
        <p14:creationId xmlns:p14="http://schemas.microsoft.com/office/powerpoint/2010/main" val="28985443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3"/>
          <p:cNvSpPr txBox="1">
            <a:spLocks noChangeArrowheads="1"/>
          </p:cNvSpPr>
          <p:nvPr/>
        </p:nvSpPr>
        <p:spPr bwMode="auto">
          <a:xfrm>
            <a:off x="2051720" y="332656"/>
            <a:ext cx="5256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_tradnl" sz="3200" b="1" dirty="0" smtClean="0">
                <a:latin typeface="Verdana" pitchFamily="34" charset="0"/>
              </a:rPr>
              <a:t>EJERCICIOS</a:t>
            </a:r>
            <a:endParaRPr lang="es-ES_tradnl" sz="3200" dirty="0"/>
          </a:p>
        </p:txBody>
      </p:sp>
      <p:sp>
        <p:nvSpPr>
          <p:cNvPr id="2" name="1 Rectángulo"/>
          <p:cNvSpPr/>
          <p:nvPr/>
        </p:nvSpPr>
        <p:spPr>
          <a:xfrm>
            <a:off x="755576" y="1844824"/>
            <a:ext cx="7704856" cy="3447098"/>
          </a:xfrm>
          <a:prstGeom prst="rect">
            <a:avLst/>
          </a:prstGeom>
        </p:spPr>
        <p:txBody>
          <a:bodyPr wrap="square">
            <a:spAutoFit/>
          </a:bodyPr>
          <a:lstStyle/>
          <a:p>
            <a:pPr algn="just">
              <a:spcAft>
                <a:spcPts val="0"/>
              </a:spcAft>
            </a:pPr>
            <a:r>
              <a:rPr lang="es-ES" sz="2000" dirty="0" smtClean="0">
                <a:latin typeface="Times New Roman"/>
                <a:ea typeface="Times New Roman"/>
              </a:rPr>
              <a:t>4.- </a:t>
            </a:r>
            <a:r>
              <a:rPr lang="es-ES" sz="2000" dirty="0" err="1" smtClean="0">
                <a:latin typeface="Times New Roman"/>
                <a:ea typeface="Times New Roman"/>
              </a:rPr>
              <a:t>tc</a:t>
            </a:r>
            <a:r>
              <a:rPr lang="es-ES" sz="2000" dirty="0" smtClean="0">
                <a:latin typeface="Times New Roman"/>
                <a:ea typeface="Times New Roman"/>
              </a:rPr>
              <a:t> = 0,5t + 1,4t + 0,6t + 1,5t   </a:t>
            </a:r>
          </a:p>
          <a:p>
            <a:pPr algn="just">
              <a:spcAft>
                <a:spcPts val="0"/>
              </a:spcAft>
            </a:pPr>
            <a:endParaRPr lang="es-ES" sz="2000" dirty="0">
              <a:latin typeface="Times New Roman"/>
              <a:ea typeface="Times New Roman"/>
            </a:endParaRPr>
          </a:p>
          <a:p>
            <a:pPr algn="just">
              <a:spcAft>
                <a:spcPts val="0"/>
              </a:spcAft>
            </a:pPr>
            <a:r>
              <a:rPr lang="es-ES" sz="2000" dirty="0" err="1" smtClean="0">
                <a:latin typeface="Times New Roman"/>
                <a:ea typeface="Times New Roman"/>
              </a:rPr>
              <a:t>tc</a:t>
            </a:r>
            <a:r>
              <a:rPr lang="es-ES" sz="2000" dirty="0" smtClean="0">
                <a:latin typeface="Times New Roman"/>
                <a:ea typeface="Times New Roman"/>
              </a:rPr>
              <a:t>  =  t(0,5 + 1,4 + 0,6 + 1,5)</a:t>
            </a:r>
          </a:p>
          <a:p>
            <a:pPr algn="just">
              <a:spcAft>
                <a:spcPts val="0"/>
              </a:spcAft>
            </a:pPr>
            <a:endParaRPr lang="es-ES" sz="2000" dirty="0">
              <a:effectLst/>
              <a:latin typeface="Times New Roman"/>
              <a:ea typeface="Times New Roman"/>
            </a:endParaRPr>
          </a:p>
          <a:p>
            <a:pPr algn="just">
              <a:spcAft>
                <a:spcPts val="0"/>
              </a:spcAft>
            </a:pPr>
            <a:r>
              <a:rPr lang="es-CL" sz="2000" dirty="0" smtClean="0">
                <a:effectLst/>
                <a:latin typeface="Times New Roman"/>
                <a:ea typeface="Times New Roman"/>
              </a:rPr>
              <a:t>Por lo tanto, despejando t, tenemos</a:t>
            </a:r>
            <a:r>
              <a:rPr lang="es-CL" sz="2000" dirty="0" smtClean="0">
                <a:latin typeface="Times New Roman"/>
                <a:ea typeface="Times New Roman"/>
              </a:rPr>
              <a:t>:</a:t>
            </a:r>
          </a:p>
          <a:p>
            <a:pPr algn="just">
              <a:spcAft>
                <a:spcPts val="0"/>
              </a:spcAft>
            </a:pPr>
            <a:endParaRPr lang="es-CL" sz="2000" dirty="0">
              <a:effectLst/>
              <a:latin typeface="Times New Roman"/>
              <a:ea typeface="Times New Roman"/>
            </a:endParaRPr>
          </a:p>
          <a:p>
            <a:pPr algn="just">
              <a:spcAft>
                <a:spcPts val="0"/>
              </a:spcAft>
            </a:pPr>
            <a:r>
              <a:rPr lang="es-CL" sz="2000" dirty="0" smtClean="0">
                <a:effectLst/>
                <a:latin typeface="Times New Roman"/>
                <a:ea typeface="Times New Roman"/>
              </a:rPr>
              <a:t>t = </a:t>
            </a:r>
            <a:r>
              <a:rPr lang="es-CL" sz="2000" dirty="0" err="1" smtClean="0">
                <a:effectLst/>
                <a:latin typeface="Times New Roman"/>
                <a:ea typeface="Times New Roman"/>
              </a:rPr>
              <a:t>tc</a:t>
            </a:r>
            <a:r>
              <a:rPr lang="es-CL" sz="2000" dirty="0" smtClean="0">
                <a:effectLst/>
                <a:latin typeface="Times New Roman"/>
                <a:ea typeface="Times New Roman"/>
              </a:rPr>
              <a:t> / (0,5 + 1,4 + 0,6 + 1,5)</a:t>
            </a:r>
          </a:p>
          <a:p>
            <a:pPr algn="just">
              <a:spcAft>
                <a:spcPts val="0"/>
              </a:spcAft>
            </a:pPr>
            <a:endParaRPr lang="es-CL" sz="2000" dirty="0" smtClean="0">
              <a:latin typeface="Times New Roman"/>
              <a:ea typeface="Times New Roman"/>
            </a:endParaRPr>
          </a:p>
          <a:p>
            <a:pPr algn="just">
              <a:spcAft>
                <a:spcPts val="0"/>
              </a:spcAft>
            </a:pPr>
            <a:r>
              <a:rPr lang="es-CL" sz="2000" dirty="0" smtClean="0">
                <a:latin typeface="Times New Roman"/>
                <a:ea typeface="Times New Roman"/>
              </a:rPr>
              <a:t>t = 8 / 4  = 2 min</a:t>
            </a:r>
            <a:endParaRPr lang="es-CL" sz="2000" dirty="0">
              <a:latin typeface="Times New Roman"/>
              <a:ea typeface="Times New Roman"/>
            </a:endParaRPr>
          </a:p>
          <a:p>
            <a:pPr algn="just">
              <a:spcAft>
                <a:spcPts val="0"/>
              </a:spcAft>
            </a:pPr>
            <a:endParaRPr lang="es-CL" sz="2000" dirty="0">
              <a:latin typeface="Times New Roman"/>
              <a:ea typeface="Times New Roman"/>
            </a:endParaRPr>
          </a:p>
          <a:p>
            <a:pPr algn="just">
              <a:spcAft>
                <a:spcPts val="0"/>
              </a:spcAft>
            </a:pPr>
            <a:endParaRPr lang="es-CL" dirty="0">
              <a:effectLst/>
              <a:latin typeface="Times New Roman"/>
              <a:ea typeface="Times New Roman"/>
            </a:endParaRPr>
          </a:p>
        </p:txBody>
      </p:sp>
    </p:spTree>
    <p:extLst>
      <p:ext uri="{BB962C8B-B14F-4D97-AF65-F5344CB8AC3E}">
        <p14:creationId xmlns:p14="http://schemas.microsoft.com/office/powerpoint/2010/main" val="210257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700808"/>
            <a:ext cx="8712968" cy="4680520"/>
          </a:xfrm>
        </p:spPr>
        <p:txBody>
          <a:bodyPr>
            <a:noAutofit/>
          </a:bodyPr>
          <a:lstStyle/>
          <a:p>
            <a:pPr algn="just">
              <a:buNone/>
            </a:pPr>
            <a:r>
              <a:rPr lang="es-CL" sz="3000" b="1" dirty="0" smtClean="0">
                <a:latin typeface="Aparajita" pitchFamily="34" charset="0"/>
                <a:cs typeface="Aparajita" pitchFamily="34" charset="0"/>
              </a:rPr>
              <a:t>5.- Desarrollo </a:t>
            </a:r>
          </a:p>
          <a:p>
            <a:pPr algn="just">
              <a:buNone/>
            </a:pPr>
            <a:r>
              <a:rPr lang="es-CL" sz="3000" b="1" dirty="0" smtClean="0">
                <a:latin typeface="Aparajita" pitchFamily="34" charset="0"/>
                <a:cs typeface="Aparajita" pitchFamily="34" charset="0"/>
              </a:rPr>
              <a:t>1.- Planteamiento del problema</a:t>
            </a:r>
          </a:p>
          <a:p>
            <a:pPr algn="just">
              <a:buNone/>
            </a:pPr>
            <a:r>
              <a:rPr lang="es-CL" sz="2800" b="1" dirty="0" smtClean="0">
                <a:latin typeface="Aparajita" pitchFamily="34" charset="0"/>
                <a:cs typeface="Aparajita" pitchFamily="34" charset="0"/>
              </a:rPr>
              <a:t>     Aplicando regla de 3, calculamos los diferentes %.</a:t>
            </a:r>
          </a:p>
          <a:p>
            <a:pPr algn="just">
              <a:buNone/>
            </a:pPr>
            <a:r>
              <a:rPr lang="es-CL" sz="2800" b="1" dirty="0" err="1" smtClean="0">
                <a:latin typeface="Aparajita" pitchFamily="34" charset="0"/>
                <a:cs typeface="Aparajita" pitchFamily="34" charset="0"/>
              </a:rPr>
              <a:t>ta</a:t>
            </a:r>
            <a:r>
              <a:rPr lang="es-CL" sz="2800" b="1" dirty="0" smtClean="0">
                <a:latin typeface="Aparajita" pitchFamily="34" charset="0"/>
                <a:cs typeface="Aparajita" pitchFamily="34" charset="0"/>
              </a:rPr>
              <a:t>= 50 min </a:t>
            </a:r>
            <a:endParaRPr lang="es-CL" sz="2800" b="1" dirty="0">
              <a:latin typeface="Aparajita" pitchFamily="34" charset="0"/>
              <a:cs typeface="Aparajita" pitchFamily="34" charset="0"/>
            </a:endParaRPr>
          </a:p>
          <a:p>
            <a:pPr algn="just">
              <a:buNone/>
            </a:pPr>
            <a:endParaRPr lang="es-CL" sz="2800" b="1" dirty="0" smtClean="0">
              <a:latin typeface="Aparajita" pitchFamily="34" charset="0"/>
              <a:cs typeface="Aparajita" pitchFamily="34" charset="0"/>
            </a:endParaRPr>
          </a:p>
          <a:p>
            <a:pPr algn="just">
              <a:buNone/>
            </a:pPr>
            <a:r>
              <a:rPr lang="es-CL" sz="2800" b="1" dirty="0" smtClean="0">
                <a:latin typeface="Aparajita" pitchFamily="34" charset="0"/>
                <a:cs typeface="Aparajita" pitchFamily="34" charset="0"/>
              </a:rPr>
              <a:t>Por lo tanto </a:t>
            </a:r>
            <a:r>
              <a:rPr lang="es-CL" sz="2800" b="1" dirty="0" err="1" smtClean="0">
                <a:latin typeface="Aparajita" pitchFamily="34" charset="0"/>
                <a:cs typeface="Aparajita" pitchFamily="34" charset="0"/>
              </a:rPr>
              <a:t>ta</a:t>
            </a:r>
            <a:r>
              <a:rPr lang="es-CL" sz="2800" b="1" dirty="0" smtClean="0">
                <a:latin typeface="Aparajita" pitchFamily="34" charset="0"/>
                <a:cs typeface="Aparajita" pitchFamily="34" charset="0"/>
              </a:rPr>
              <a:t> = 2%</a:t>
            </a:r>
          </a:p>
          <a:p>
            <a:pPr algn="just">
              <a:buNone/>
            </a:pPr>
            <a:r>
              <a:rPr lang="es-CL" sz="2800" b="1" dirty="0" err="1" smtClean="0">
                <a:latin typeface="Aparajita" pitchFamily="34" charset="0"/>
                <a:cs typeface="Aparajita" pitchFamily="34" charset="0"/>
              </a:rPr>
              <a:t>tc</a:t>
            </a:r>
            <a:r>
              <a:rPr lang="es-CL" sz="2800" b="1" dirty="0" smtClean="0">
                <a:latin typeface="Aparajita" pitchFamily="34" charset="0"/>
                <a:cs typeface="Aparajita" pitchFamily="34" charset="0"/>
              </a:rPr>
              <a:t>= 3%</a:t>
            </a:r>
          </a:p>
          <a:p>
            <a:pPr algn="just">
              <a:buNone/>
            </a:pPr>
            <a:r>
              <a:rPr lang="es-CL" sz="2800" b="1" dirty="0" err="1" smtClean="0">
                <a:latin typeface="Aparajita" pitchFamily="34" charset="0"/>
                <a:cs typeface="Aparajita" pitchFamily="34" charset="0"/>
              </a:rPr>
              <a:t>tvc</a:t>
            </a:r>
            <a:r>
              <a:rPr lang="es-CL" sz="2800" b="1" dirty="0" smtClean="0">
                <a:latin typeface="Aparajita" pitchFamily="34" charset="0"/>
                <a:cs typeface="Aparajita" pitchFamily="34" charset="0"/>
              </a:rPr>
              <a:t>= 50%</a:t>
            </a:r>
          </a:p>
          <a:p>
            <a:pPr algn="just">
              <a:buNone/>
            </a:pPr>
            <a:r>
              <a:rPr lang="es-CL" sz="2800" b="1" dirty="0" err="1" smtClean="0">
                <a:latin typeface="Aparajita" pitchFamily="34" charset="0"/>
                <a:cs typeface="Aparajita" pitchFamily="34" charset="0"/>
              </a:rPr>
              <a:t>tev</a:t>
            </a:r>
            <a:r>
              <a:rPr lang="es-CL" sz="2800" b="1" dirty="0" smtClean="0">
                <a:latin typeface="Aparajita" pitchFamily="34" charset="0"/>
                <a:cs typeface="Aparajita" pitchFamily="34" charset="0"/>
              </a:rPr>
              <a:t>= 3% </a:t>
            </a:r>
            <a:endParaRPr lang="es-CL" sz="2800" b="1" dirty="0">
              <a:latin typeface="Aparajita" pitchFamily="34" charset="0"/>
              <a:cs typeface="Aparajita" pitchFamily="34" charset="0"/>
            </a:endParaRPr>
          </a:p>
          <a:p>
            <a:pPr algn="just">
              <a:buNone/>
            </a:pPr>
            <a:endParaRPr lang="es-CL" sz="2800" b="1" dirty="0" smtClean="0">
              <a:latin typeface="Aparajita" pitchFamily="34" charset="0"/>
              <a:cs typeface="Aparajita" pitchFamily="34" charset="0"/>
            </a:endParaRPr>
          </a:p>
        </p:txBody>
      </p:sp>
      <p:sp>
        <p:nvSpPr>
          <p:cNvPr id="2" name="1 Título"/>
          <p:cNvSpPr>
            <a:spLocks noGrp="1"/>
          </p:cNvSpPr>
          <p:nvPr>
            <p:ph type="title"/>
          </p:nvPr>
        </p:nvSpPr>
        <p:spPr>
          <a:xfrm>
            <a:off x="683568" y="341784"/>
            <a:ext cx="7772400" cy="1143000"/>
          </a:xfrm>
        </p:spPr>
        <p:txBody>
          <a:bodyPr>
            <a:normAutofit/>
          </a:bodyPr>
          <a:lstStyle/>
          <a:p>
            <a:r>
              <a:rPr lang="es-CL" dirty="0" smtClean="0"/>
              <a:t>EJERCICIOS </a:t>
            </a:r>
            <a:endParaRPr lang="es-CL" dirty="0"/>
          </a:p>
        </p:txBody>
      </p:sp>
      <p:cxnSp>
        <p:nvCxnSpPr>
          <p:cNvPr id="7" name="6 Conector recto de flecha"/>
          <p:cNvCxnSpPr/>
          <p:nvPr/>
        </p:nvCxnSpPr>
        <p:spPr>
          <a:xfrm>
            <a:off x="1835696" y="3573016"/>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2627784" y="3356992"/>
            <a:ext cx="902811" cy="430887"/>
          </a:xfrm>
          <a:prstGeom prst="rect">
            <a:avLst/>
          </a:prstGeom>
          <a:noFill/>
        </p:spPr>
        <p:txBody>
          <a:bodyPr wrap="none" rtlCol="0">
            <a:spAutoFit/>
          </a:bodyPr>
          <a:lstStyle/>
          <a:p>
            <a:r>
              <a:rPr lang="es-CL" sz="2200" b="1" dirty="0" smtClean="0"/>
              <a:t>100%</a:t>
            </a:r>
            <a:endParaRPr lang="es-CL" sz="2200" b="1" dirty="0"/>
          </a:p>
        </p:txBody>
      </p:sp>
      <p:sp>
        <p:nvSpPr>
          <p:cNvPr id="19" name="18 CuadroTexto"/>
          <p:cNvSpPr txBox="1"/>
          <p:nvPr/>
        </p:nvSpPr>
        <p:spPr>
          <a:xfrm>
            <a:off x="2843808" y="3861048"/>
            <a:ext cx="377026" cy="430887"/>
          </a:xfrm>
          <a:prstGeom prst="rect">
            <a:avLst/>
          </a:prstGeom>
          <a:noFill/>
        </p:spPr>
        <p:txBody>
          <a:bodyPr wrap="none" rtlCol="0">
            <a:spAutoFit/>
          </a:bodyPr>
          <a:lstStyle/>
          <a:p>
            <a:r>
              <a:rPr lang="es-CL" sz="2200" b="1" dirty="0" smtClean="0"/>
              <a:t>X</a:t>
            </a:r>
            <a:endParaRPr lang="es-CL" sz="2200" b="1" dirty="0"/>
          </a:p>
        </p:txBody>
      </p:sp>
      <p:sp>
        <p:nvSpPr>
          <p:cNvPr id="20" name="19 CuadroTexto"/>
          <p:cNvSpPr txBox="1"/>
          <p:nvPr/>
        </p:nvSpPr>
        <p:spPr>
          <a:xfrm>
            <a:off x="683568" y="3820978"/>
            <a:ext cx="856325" cy="400110"/>
          </a:xfrm>
          <a:prstGeom prst="rect">
            <a:avLst/>
          </a:prstGeom>
          <a:noFill/>
        </p:spPr>
        <p:txBody>
          <a:bodyPr wrap="none" rtlCol="0">
            <a:spAutoFit/>
          </a:bodyPr>
          <a:lstStyle/>
          <a:p>
            <a:r>
              <a:rPr lang="es-CL" sz="2000" b="1" dirty="0" smtClean="0"/>
              <a:t>1 min</a:t>
            </a:r>
            <a:endParaRPr lang="es-CL" sz="2000" b="1" dirty="0"/>
          </a:p>
        </p:txBody>
      </p:sp>
      <p:cxnSp>
        <p:nvCxnSpPr>
          <p:cNvPr id="22" name="21 Conector recto de flecha"/>
          <p:cNvCxnSpPr/>
          <p:nvPr/>
        </p:nvCxnSpPr>
        <p:spPr>
          <a:xfrm>
            <a:off x="1835696" y="4021033"/>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2455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2132856"/>
            <a:ext cx="8712968" cy="4680520"/>
          </a:xfrm>
        </p:spPr>
        <p:txBody>
          <a:bodyPr>
            <a:noAutofit/>
          </a:bodyPr>
          <a:lstStyle/>
          <a:p>
            <a:pPr algn="just">
              <a:buNone/>
            </a:pPr>
            <a:r>
              <a:rPr lang="es-CL" sz="2800" b="1" dirty="0" err="1" smtClean="0">
                <a:latin typeface="Aparajita" pitchFamily="34" charset="0"/>
                <a:cs typeface="Aparajita" pitchFamily="34" charset="0"/>
              </a:rPr>
              <a:t>td</a:t>
            </a:r>
            <a:r>
              <a:rPr lang="es-CL" sz="2800" b="1" dirty="0" smtClean="0">
                <a:latin typeface="Aparajita" pitchFamily="34" charset="0"/>
                <a:cs typeface="Aparajita" pitchFamily="34" charset="0"/>
              </a:rPr>
              <a:t>= 2%</a:t>
            </a:r>
          </a:p>
          <a:p>
            <a:pPr algn="just">
              <a:buNone/>
            </a:pPr>
            <a:r>
              <a:rPr lang="es-CL" sz="2800" b="1" dirty="0" err="1" smtClean="0">
                <a:latin typeface="Aparajita" pitchFamily="34" charset="0"/>
                <a:cs typeface="Aparajita" pitchFamily="34" charset="0"/>
              </a:rPr>
              <a:t>tvv</a:t>
            </a:r>
            <a:r>
              <a:rPr lang="es-CL" sz="2800" b="1" dirty="0" smtClean="0">
                <a:latin typeface="Aparajita" pitchFamily="34" charset="0"/>
                <a:cs typeface="Aparajita" pitchFamily="34" charset="0"/>
              </a:rPr>
              <a:t>= 36%</a:t>
            </a:r>
          </a:p>
          <a:p>
            <a:pPr algn="just">
              <a:buNone/>
            </a:pPr>
            <a:r>
              <a:rPr lang="es-CL" sz="2800" b="1" dirty="0" err="1" smtClean="0">
                <a:latin typeface="Aparajita" pitchFamily="34" charset="0"/>
                <a:cs typeface="Aparajita" pitchFamily="34" charset="0"/>
              </a:rPr>
              <a:t>tec</a:t>
            </a:r>
            <a:r>
              <a:rPr lang="es-CL" sz="2800" b="1" dirty="0" smtClean="0">
                <a:latin typeface="Aparajita" pitchFamily="34" charset="0"/>
                <a:cs typeface="Aparajita" pitchFamily="34" charset="0"/>
              </a:rPr>
              <a:t>= 4% </a:t>
            </a:r>
            <a:endParaRPr lang="es-CL" sz="2800" b="1" dirty="0">
              <a:latin typeface="Aparajita" pitchFamily="34" charset="0"/>
              <a:cs typeface="Aparajita" pitchFamily="34" charset="0"/>
            </a:endParaRPr>
          </a:p>
          <a:p>
            <a:pPr algn="just">
              <a:buNone/>
            </a:pPr>
            <a:r>
              <a:rPr lang="es-CL" sz="2800" b="1" dirty="0" smtClean="0">
                <a:latin typeface="Aparajita" pitchFamily="34" charset="0"/>
                <a:cs typeface="Aparajita" pitchFamily="34" charset="0"/>
              </a:rPr>
              <a:t>Total = 100%</a:t>
            </a:r>
          </a:p>
          <a:p>
            <a:pPr algn="just">
              <a:buNone/>
            </a:pPr>
            <a:r>
              <a:rPr lang="es-CL" sz="2800" b="1" dirty="0" smtClean="0">
                <a:latin typeface="Aparajita" pitchFamily="34" charset="0"/>
                <a:cs typeface="Aparajita" pitchFamily="34" charset="0"/>
              </a:rPr>
              <a:t>     Los tiempos que mas impactan en el tiempo de ciclo de un equipo de transporte son el tiempo de viaje cargado y el tiempo de viaje vacío con un 86% del tiempo total. </a:t>
            </a:r>
          </a:p>
        </p:txBody>
      </p:sp>
      <p:sp>
        <p:nvSpPr>
          <p:cNvPr id="2" name="1 Título"/>
          <p:cNvSpPr>
            <a:spLocks noGrp="1"/>
          </p:cNvSpPr>
          <p:nvPr>
            <p:ph type="title"/>
          </p:nvPr>
        </p:nvSpPr>
        <p:spPr>
          <a:xfrm>
            <a:off x="760040" y="341784"/>
            <a:ext cx="7772400" cy="1143000"/>
          </a:xfrm>
        </p:spPr>
        <p:txBody>
          <a:bodyPr>
            <a:normAutofit/>
          </a:bodyPr>
          <a:lstStyle/>
          <a:p>
            <a:r>
              <a:rPr lang="es-CL" dirty="0" smtClean="0"/>
              <a:t>EJERCICIOS </a:t>
            </a:r>
            <a:endParaRPr lang="es-CL" dirty="0"/>
          </a:p>
        </p:txBody>
      </p:sp>
    </p:spTree>
    <p:extLst>
      <p:ext uri="{BB962C8B-B14F-4D97-AF65-F5344CB8AC3E}">
        <p14:creationId xmlns:p14="http://schemas.microsoft.com/office/powerpoint/2010/main" val="3148556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1"/>
          <p:cNvSpPr txBox="1">
            <a:spLocks noChangeArrowheads="1"/>
          </p:cNvSpPr>
          <p:nvPr/>
        </p:nvSpPr>
        <p:spPr bwMode="auto">
          <a:xfrm>
            <a:off x="500034" y="1142984"/>
            <a:ext cx="7715250" cy="3416320"/>
          </a:xfrm>
          <a:prstGeom prst="rect">
            <a:avLst/>
          </a:prstGeom>
          <a:noFill/>
          <a:ln w="76200" algn="ctr">
            <a:solidFill>
              <a:schemeClr val="accent1"/>
            </a:solidFill>
            <a:miter lim="800000"/>
            <a:headEnd/>
            <a:tailEnd/>
          </a:ln>
        </p:spPr>
        <p:txBody>
          <a:bodyPr>
            <a:spAutoFit/>
          </a:bodyPr>
          <a:lstStyle/>
          <a:p>
            <a:r>
              <a:rPr lang="es-CL" sz="3600" dirty="0">
                <a:solidFill>
                  <a:srgbClr val="3469FE"/>
                </a:solidFill>
              </a:rPr>
              <a:t>Antes de Operar el Camión debe:</a:t>
            </a:r>
          </a:p>
          <a:p>
            <a:r>
              <a:rPr lang="es-CL" sz="3600" dirty="0" smtClean="0">
                <a:solidFill>
                  <a:srgbClr val="3469FE"/>
                </a:solidFill>
              </a:rPr>
              <a:t>Leer y entender </a:t>
            </a:r>
            <a:r>
              <a:rPr lang="es-CL" sz="3600" dirty="0">
                <a:solidFill>
                  <a:srgbClr val="3469FE"/>
                </a:solidFill>
              </a:rPr>
              <a:t>el manual de </a:t>
            </a:r>
            <a:r>
              <a:rPr lang="es-CL" sz="3600" dirty="0" smtClean="0">
                <a:solidFill>
                  <a:srgbClr val="3469FE"/>
                </a:solidFill>
              </a:rPr>
              <a:t>operaciones y todas </a:t>
            </a:r>
            <a:r>
              <a:rPr lang="es-CL" sz="3600" dirty="0">
                <a:solidFill>
                  <a:srgbClr val="3469FE"/>
                </a:solidFill>
              </a:rPr>
              <a:t>las placas de Advertencia Instaladas en el Camión 930E </a:t>
            </a:r>
            <a:endParaRPr lang="es-ES" sz="3600" dirty="0">
              <a:solidFill>
                <a:srgbClr val="3469FE"/>
              </a:solidFill>
            </a:endParaRPr>
          </a:p>
        </p:txBody>
      </p:sp>
      <p:sp>
        <p:nvSpPr>
          <p:cNvPr id="6" name="Rectangle 7"/>
          <p:cNvSpPr txBox="1">
            <a:spLocks noChangeArrowheads="1"/>
          </p:cNvSpPr>
          <p:nvPr/>
        </p:nvSpPr>
        <p:spPr>
          <a:xfrm>
            <a:off x="321733" y="301096"/>
            <a:ext cx="2980268" cy="838200"/>
          </a:xfrm>
          <a:prstGeom prst="rect">
            <a:avLst/>
          </a:prstGeom>
        </p:spPr>
        <p:txBody>
          <a:bodyPr>
            <a:normAutofit/>
          </a:bodyPr>
          <a:lstStyle/>
          <a:p>
            <a:pPr fontAlgn="auto">
              <a:spcAft>
                <a:spcPts val="0"/>
              </a:spcAft>
              <a:defRPr/>
            </a:pPr>
            <a:r>
              <a:rPr lang="es-ES_tradnl" sz="3600" cap="all">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4886325" y="3752850"/>
          <a:ext cx="3614738" cy="2828925"/>
        </p:xfrm>
        <a:graphic>
          <a:graphicData uri="http://schemas.openxmlformats.org/presentationml/2006/ole">
            <mc:AlternateContent xmlns:mc="http://schemas.openxmlformats.org/markup-compatibility/2006">
              <mc:Choice xmlns:v="urn:schemas-microsoft-com:vml" Requires="v">
                <p:oleObj spid="_x0000_s220178" name="Imagen de mapa de bits" r:id="rId4" imgW="2800741" imgH="2190476" progId="PBrush">
                  <p:embed/>
                </p:oleObj>
              </mc:Choice>
              <mc:Fallback>
                <p:oleObj name="Imagen de mapa de bits" r:id="rId4" imgW="2800741" imgH="2190476"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25" y="3752850"/>
                        <a:ext cx="3614738"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885825" y="2732088"/>
          <a:ext cx="3714750" cy="2768600"/>
        </p:xfrm>
        <a:graphic>
          <a:graphicData uri="http://schemas.openxmlformats.org/presentationml/2006/ole">
            <mc:AlternateContent xmlns:mc="http://schemas.openxmlformats.org/markup-compatibility/2006">
              <mc:Choice xmlns:v="urn:schemas-microsoft-com:vml" Requires="v">
                <p:oleObj spid="_x0000_s220179" name="Imagen de mapa de bits" r:id="rId6" imgW="3029373" imgH="2257740" progId="PBrush">
                  <p:embed/>
                </p:oleObj>
              </mc:Choice>
              <mc:Fallback>
                <p:oleObj name="Imagen de mapa de bits" r:id="rId6" imgW="3029373" imgH="2257740" progId="PBrush">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825" y="2732088"/>
                        <a:ext cx="371475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Rectangle 4"/>
          <p:cNvSpPr>
            <a:spLocks noChangeArrowheads="1"/>
          </p:cNvSpPr>
          <p:nvPr/>
        </p:nvSpPr>
        <p:spPr bwMode="auto">
          <a:xfrm>
            <a:off x="2214563" y="1196975"/>
            <a:ext cx="5297487" cy="519113"/>
          </a:xfrm>
          <a:prstGeom prst="rect">
            <a:avLst/>
          </a:prstGeom>
          <a:noFill/>
          <a:ln w="9525">
            <a:noFill/>
            <a:miter lim="800000"/>
            <a:headEnd/>
            <a:tailEnd/>
          </a:ln>
        </p:spPr>
        <p:txBody>
          <a:bodyPr wrap="none">
            <a:spAutoFit/>
          </a:bodyPr>
          <a:lstStyle/>
          <a:p>
            <a:r>
              <a:rPr lang="es-CL" sz="2800">
                <a:solidFill>
                  <a:srgbClr val="0033CC"/>
                </a:solidFill>
              </a:rPr>
              <a:t>PRECAUCIONES GENERALES</a:t>
            </a:r>
          </a:p>
        </p:txBody>
      </p:sp>
      <p:sp>
        <p:nvSpPr>
          <p:cNvPr id="9221" name="Rectangle 5"/>
          <p:cNvSpPr>
            <a:spLocks noChangeArrowheads="1"/>
          </p:cNvSpPr>
          <p:nvPr/>
        </p:nvSpPr>
        <p:spPr bwMode="auto">
          <a:xfrm>
            <a:off x="361950" y="1162050"/>
            <a:ext cx="8077200" cy="396875"/>
          </a:xfrm>
          <a:prstGeom prst="rect">
            <a:avLst/>
          </a:prstGeom>
          <a:noFill/>
          <a:ln w="12700" cap="sq" algn="ctr">
            <a:noFill/>
            <a:miter lim="800000"/>
            <a:headEnd/>
            <a:tailEnd/>
          </a:ln>
        </p:spPr>
        <p:txBody>
          <a:bodyPr>
            <a:spAutoFit/>
          </a:bodyPr>
          <a:lstStyle/>
          <a:p>
            <a:pPr algn="just">
              <a:spcBef>
                <a:spcPct val="20000"/>
              </a:spcBef>
              <a:buClr>
                <a:schemeClr val="tx1"/>
              </a:buClr>
              <a:buFont typeface="Wingdings" pitchFamily="2" charset="2"/>
              <a:buNone/>
            </a:pPr>
            <a:endParaRPr lang="es-CL"/>
          </a:p>
        </p:txBody>
      </p:sp>
      <p:sp>
        <p:nvSpPr>
          <p:cNvPr id="9222" name="Rectangle 6"/>
          <p:cNvSpPr>
            <a:spLocks noChangeArrowheads="1"/>
          </p:cNvSpPr>
          <p:nvPr/>
        </p:nvSpPr>
        <p:spPr bwMode="auto">
          <a:xfrm>
            <a:off x="666750" y="1782763"/>
            <a:ext cx="7943850" cy="762000"/>
          </a:xfrm>
          <a:prstGeom prst="rect">
            <a:avLst/>
          </a:prstGeom>
          <a:noFill/>
          <a:ln w="12700" cap="sq" algn="ctr">
            <a:noFill/>
            <a:miter lim="800000"/>
            <a:headEnd/>
            <a:tailEnd/>
          </a:ln>
        </p:spPr>
        <p:txBody>
          <a:bodyPr>
            <a:spAutoFit/>
          </a:bodyPr>
          <a:lstStyle/>
          <a:p>
            <a:pPr>
              <a:spcBef>
                <a:spcPct val="20000"/>
              </a:spcBef>
              <a:buClr>
                <a:schemeClr val="tx1"/>
              </a:buClr>
              <a:buFont typeface="Wingdings" pitchFamily="2" charset="2"/>
              <a:buNone/>
            </a:pPr>
            <a:r>
              <a:rPr lang="es-CL">
                <a:solidFill>
                  <a:srgbClr val="0000FF"/>
                </a:solidFill>
              </a:rPr>
              <a:t>NO OPERE SI ESTA BAJO LA INFLUENCIA DE MEDICAMENTOS</a:t>
            </a:r>
          </a:p>
          <a:p>
            <a:pPr>
              <a:spcBef>
                <a:spcPct val="20000"/>
              </a:spcBef>
              <a:buClr>
                <a:schemeClr val="tx1"/>
              </a:buClr>
              <a:buFont typeface="Wingdings" pitchFamily="2" charset="2"/>
              <a:buNone/>
            </a:pPr>
            <a:r>
              <a:rPr lang="es-CL">
                <a:solidFill>
                  <a:srgbClr val="0000FF"/>
                </a:solidFill>
              </a:rPr>
              <a:t>O EL ALCOHOL.</a:t>
            </a:r>
          </a:p>
        </p:txBody>
      </p:sp>
      <p:sp>
        <p:nvSpPr>
          <p:cNvPr id="7" name="Rectangle 7"/>
          <p:cNvSpPr txBox="1">
            <a:spLocks noChangeArrowheads="1"/>
          </p:cNvSpPr>
          <p:nvPr/>
        </p:nvSpPr>
        <p:spPr>
          <a:xfrm>
            <a:off x="203200" y="216430"/>
            <a:ext cx="2980268" cy="838200"/>
          </a:xfrm>
          <a:prstGeom prst="rect">
            <a:avLst/>
          </a:prstGeom>
        </p:spPr>
        <p:txBody>
          <a:bodyPr/>
          <a:lstStyle/>
          <a:p>
            <a:pPr fontAlgn="auto">
              <a:spcAft>
                <a:spcPts val="0"/>
              </a:spcAft>
              <a:defRPr/>
            </a:pPr>
            <a:r>
              <a:rPr lang="es-ES_tradnl" sz="3600" cap="all" dirty="0">
                <a:solidFill>
                  <a:srgbClr val="0000FF"/>
                </a:solidFill>
                <a:effectLst>
                  <a:reflection blurRad="12700" stA="48000" endA="300" endPos="55000" dir="5400000" sy="-90000" algn="bl" rotWithShape="0"/>
                </a:effectLst>
                <a:latin typeface="+mj-lt"/>
                <a:ea typeface="+mj-ea"/>
                <a:cs typeface="+mj-cs"/>
              </a:rPr>
              <a:t>SEGURIDAD</a:t>
            </a:r>
            <a:endParaRPr lang="es-ES" sz="3600" cap="all" dirty="0">
              <a:solidFill>
                <a:srgbClr val="0000FF"/>
              </a:solidFill>
              <a:effectLst>
                <a:reflection blurRad="12700" stA="48000" endA="300" endPos="55000" dir="5400000" sy="-90000" algn="bl" rotWithShape="0"/>
              </a:effectLst>
              <a:latin typeface="+mj-lt"/>
              <a:ea typeface="+mj-ea"/>
              <a:cs typeface="+mj-cs"/>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ario">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cala de grises">
    <a:dk1>
      <a:sysClr val="windowText" lastClr="000000"/>
    </a:dk1>
    <a:lt1>
      <a:sysClr val="window" lastClr="FFFFFF"/>
    </a:lt1>
    <a:dk2>
      <a:srgbClr val="333333"/>
    </a:dk2>
    <a:lt2>
      <a:srgbClr val="E5E5E5"/>
    </a:lt2>
    <a:accent1>
      <a:srgbClr val="666666"/>
    </a:accent1>
    <a:accent2>
      <a:srgbClr val="999999"/>
    </a:accent2>
    <a:accent3>
      <a:srgbClr val="B2B2B2"/>
    </a:accent3>
    <a:accent4>
      <a:srgbClr val="515151"/>
    </a:accent4>
    <a:accent5>
      <a:srgbClr val="7F7F7F"/>
    </a:accent5>
    <a:accent6>
      <a:srgbClr val="C0C0C0"/>
    </a:accent6>
    <a:hlink>
      <a:srgbClr val="5F5F5F"/>
    </a:hlink>
    <a:folHlink>
      <a:srgbClr val="919191"/>
    </a:folHlink>
  </a:clrScheme>
</a:themeOverride>
</file>

<file path=ppt/theme/themeOverride2.xml><?xml version="1.0" encoding="utf-8"?>
<a:themeOverride xmlns:a="http://schemas.openxmlformats.org/drawingml/2006/main">
  <a:clrScheme name="">
    <a:dk1>
      <a:srgbClr val="000000"/>
    </a:dk1>
    <a:lt1>
      <a:srgbClr val="FFFFFF"/>
    </a:lt1>
    <a:dk2>
      <a:srgbClr val="333333"/>
    </a:dk2>
    <a:lt2>
      <a:srgbClr val="E5E5E5"/>
    </a:lt2>
    <a:accent1>
      <a:srgbClr val="666666"/>
    </a:accent1>
    <a:accent2>
      <a:srgbClr val="999999"/>
    </a:accent2>
    <a:accent3>
      <a:srgbClr val="FFFFFF"/>
    </a:accent3>
    <a:accent4>
      <a:srgbClr val="000000"/>
    </a:accent4>
    <a:accent5>
      <a:srgbClr val="B8B8B8"/>
    </a:accent5>
    <a:accent6>
      <a:srgbClr val="8A8A8A"/>
    </a:accent6>
    <a:hlink>
      <a:srgbClr val="5F5F5F"/>
    </a:hlink>
    <a:folHlink>
      <a:srgbClr val="919191"/>
    </a:folHlink>
  </a:clrScheme>
</a:themeOverride>
</file>

<file path=ppt/theme/themeOverride3.xml><?xml version="1.0" encoding="utf-8"?>
<a:themeOverride xmlns:a="http://schemas.openxmlformats.org/drawingml/2006/main">
  <a:clrScheme name="">
    <a:dk1>
      <a:srgbClr val="000000"/>
    </a:dk1>
    <a:lt1>
      <a:srgbClr val="FFFFFF"/>
    </a:lt1>
    <a:dk2>
      <a:srgbClr val="333333"/>
    </a:dk2>
    <a:lt2>
      <a:srgbClr val="E5E5E5"/>
    </a:lt2>
    <a:accent1>
      <a:srgbClr val="666666"/>
    </a:accent1>
    <a:accent2>
      <a:srgbClr val="999999"/>
    </a:accent2>
    <a:accent3>
      <a:srgbClr val="FFFFFF"/>
    </a:accent3>
    <a:accent4>
      <a:srgbClr val="000000"/>
    </a:accent4>
    <a:accent5>
      <a:srgbClr val="B8B8B8"/>
    </a:accent5>
    <a:accent6>
      <a:srgbClr val="8A8A8A"/>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Apothecary</Template>
  <TotalTime>9077</TotalTime>
  <Words>2993</Words>
  <Application>Microsoft Office PowerPoint</Application>
  <PresentationFormat>Presentación en pantalla (4:3)</PresentationFormat>
  <Paragraphs>482</Paragraphs>
  <Slides>74</Slides>
  <Notes>15</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74</vt:i4>
      </vt:variant>
    </vt:vector>
  </HeadingPairs>
  <TitlesOfParts>
    <vt:vector size="77" baseType="lpstr">
      <vt:lpstr>Boticario</vt:lpstr>
      <vt:lpstr>Imagen de mapa de bits</vt:lpstr>
      <vt:lpstr>Documento</vt:lpstr>
      <vt:lpstr>METODOS DE EXPLOTACION II UNIDAD iII: procesos de OPERACIÓN Y MANTENIMIENTO</vt:lpstr>
      <vt:lpstr>Presentación de PowerPoint</vt:lpstr>
      <vt:lpstr>Presentación de PowerPoint</vt:lpstr>
      <vt:lpstr>Presentación de PowerPoint</vt:lpstr>
      <vt:lpstr>Presentación de PowerPoint</vt:lpstr>
      <vt:lpstr>Presentación de PowerPoint</vt:lpstr>
      <vt:lpstr>SEGURIDAD</vt:lpstr>
      <vt:lpstr>Presentación de PowerPoint</vt:lpstr>
      <vt:lpstr>Presentación de PowerPoint</vt:lpstr>
      <vt:lpstr>SISTEMA ANTIVUELCO ROPS.</vt:lpstr>
      <vt:lpstr>SISTEMA DE PROTECCION ANTIVUELCO</vt:lpstr>
      <vt:lpstr>PREPARANDOSE PARA LA OPERACION</vt:lpstr>
      <vt:lpstr>Presentación de PowerPoint</vt:lpstr>
      <vt:lpstr>PREPARANDOSE PARA LA OPERACION</vt:lpstr>
      <vt:lpstr>AL ARRANCAR EL MOTOR</vt:lpstr>
      <vt:lpstr>CINTURON DE SEGURIDAD</vt:lpstr>
      <vt:lpstr>INCENDIO DE NEUMATICOS</vt:lpstr>
      <vt:lpstr>PRECAUCIONES PARA MOVER EN RETROSESO</vt:lpstr>
      <vt:lpstr>RIESGOS ASOCIADOS 930E</vt:lpstr>
      <vt:lpstr>Presentación de PowerPoint</vt:lpstr>
      <vt:lpstr>Riesgos asociados en el botadero</vt:lpstr>
      <vt:lpstr>Presentación de PowerPoint</vt:lpstr>
      <vt:lpstr>Presentación de PowerPoint</vt:lpstr>
      <vt:lpstr>Presentación de PowerPoint</vt:lpstr>
      <vt:lpstr>Presentación de PowerPoint</vt:lpstr>
      <vt:lpstr>Presentación de PowerPoint</vt:lpstr>
      <vt:lpstr>Presentación de PowerPoint</vt:lpstr>
      <vt:lpstr>Características principales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Retardo Dinámico</vt:lpstr>
      <vt:lpstr>FRENOS (DEFINICION).</vt:lpstr>
      <vt:lpstr>TRASLADO EN PENDIENTES</vt:lpstr>
      <vt:lpstr>Ubicación de los frenos </vt:lpstr>
      <vt:lpstr>Presentación de PowerPoint</vt:lpstr>
      <vt:lpstr>Presentación de PowerPoint</vt:lpstr>
      <vt:lpstr>Presentación de PowerPoint</vt:lpstr>
      <vt:lpstr>Presentación de PowerPoint</vt:lpstr>
      <vt:lpstr>Presentación de PowerPoint</vt:lpstr>
      <vt:lpstr>Practicas Operacionales</vt:lpstr>
      <vt:lpstr>TECNICAS DE OPERACION</vt:lpstr>
      <vt:lpstr>                               CHEQUEO</vt:lpstr>
      <vt:lpstr>Presentación de PowerPoint</vt:lpstr>
      <vt:lpstr>      PUESTA EN MARCHA</vt:lpstr>
      <vt:lpstr>Presentación de PowerPoint</vt:lpstr>
      <vt:lpstr>Presentación de PowerPoint</vt:lpstr>
      <vt:lpstr>VELOCIDAD DE ACULATAMIENTO</vt:lpstr>
      <vt:lpstr>FASE FINAL DE DESCARGA EN BOTADERO</vt:lpstr>
      <vt:lpstr>Presentación de PowerPoint</vt:lpstr>
      <vt:lpstr>              ACARREO DE MATERIALES</vt:lpstr>
      <vt:lpstr>                               TRANSPORTE</vt:lpstr>
      <vt:lpstr>VELOCIDADES</vt:lpstr>
      <vt:lpstr>CONDUCIENDO</vt:lpstr>
      <vt:lpstr>UTILIZACIÓN DEL TIEMPO</vt:lpstr>
      <vt:lpstr>INDICES  OPERACIONALES</vt:lpstr>
      <vt:lpstr>UTILIZACIÓN DEL TIEMPO</vt:lpstr>
      <vt:lpstr>Presentación de PowerPoint</vt:lpstr>
      <vt:lpstr>Presentación de PowerPoint</vt:lpstr>
      <vt:lpstr>Presentación de PowerPoint</vt:lpstr>
      <vt:lpstr>Presentación de PowerPoint</vt:lpstr>
      <vt:lpstr>Presentación de PowerPoint</vt:lpstr>
      <vt:lpstr>Presentación de PowerPoint</vt:lpstr>
      <vt:lpstr>EJERCICIOS </vt:lpstr>
      <vt:lpstr>Presentación de PowerPoint</vt:lpstr>
      <vt:lpstr>Presentación de PowerPoint</vt:lpstr>
      <vt:lpstr>Presentación de PowerPoint</vt:lpstr>
      <vt:lpstr>Presentación de PowerPoint</vt:lpstr>
      <vt:lpstr>EJERCICIOS </vt:lpstr>
      <vt:lpstr>EJERCICIOS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Descripción del  sistema de explotación a rajo abierto</dc:title>
  <dc:creator>Ximena Vargas</dc:creator>
  <cp:lastModifiedBy>Belmonte Lerma Mauricio  (Codelco-Andina)</cp:lastModifiedBy>
  <cp:revision>688</cp:revision>
  <dcterms:created xsi:type="dcterms:W3CDTF">2013-08-19T00:58:35Z</dcterms:created>
  <dcterms:modified xsi:type="dcterms:W3CDTF">2015-10-16T03:10:57Z</dcterms:modified>
</cp:coreProperties>
</file>